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62" r:id="rId2"/>
    <p:sldId id="327" r:id="rId3"/>
    <p:sldId id="278" r:id="rId4"/>
    <p:sldId id="258" r:id="rId5"/>
    <p:sldId id="259" r:id="rId6"/>
    <p:sldId id="257" r:id="rId7"/>
    <p:sldId id="260" r:id="rId8"/>
    <p:sldId id="271" r:id="rId9"/>
    <p:sldId id="275" r:id="rId10"/>
    <p:sldId id="272" r:id="rId11"/>
    <p:sldId id="329" r:id="rId12"/>
    <p:sldId id="266" r:id="rId13"/>
    <p:sldId id="273" r:id="rId14"/>
    <p:sldId id="267" r:id="rId15"/>
    <p:sldId id="276" r:id="rId16"/>
    <p:sldId id="277" r:id="rId17"/>
    <p:sldId id="282" r:id="rId18"/>
    <p:sldId id="280" r:id="rId19"/>
    <p:sldId id="264" r:id="rId20"/>
    <p:sldId id="281" r:id="rId21"/>
    <p:sldId id="285" r:id="rId22"/>
    <p:sldId id="286" r:id="rId23"/>
    <p:sldId id="288" r:id="rId24"/>
    <p:sldId id="287" r:id="rId25"/>
    <p:sldId id="270" r:id="rId26"/>
    <p:sldId id="324" r:id="rId27"/>
    <p:sldId id="320" r:id="rId28"/>
    <p:sldId id="321" r:id="rId29"/>
    <p:sldId id="322" r:id="rId30"/>
    <p:sldId id="283" r:id="rId31"/>
    <p:sldId id="289" r:id="rId32"/>
    <p:sldId id="290" r:id="rId33"/>
    <p:sldId id="299" r:id="rId34"/>
    <p:sldId id="302" r:id="rId35"/>
    <p:sldId id="303" r:id="rId36"/>
    <p:sldId id="304" r:id="rId37"/>
    <p:sldId id="305" r:id="rId38"/>
    <p:sldId id="306" r:id="rId39"/>
    <p:sldId id="307" r:id="rId40"/>
    <p:sldId id="308" r:id="rId41"/>
    <p:sldId id="309" r:id="rId42"/>
    <p:sldId id="291" r:id="rId43"/>
    <p:sldId id="292" r:id="rId44"/>
    <p:sldId id="293" r:id="rId45"/>
    <p:sldId id="294" r:id="rId46"/>
    <p:sldId id="295" r:id="rId47"/>
    <p:sldId id="310" r:id="rId48"/>
    <p:sldId id="311" r:id="rId49"/>
    <p:sldId id="313" r:id="rId50"/>
    <p:sldId id="315" r:id="rId51"/>
    <p:sldId id="314" r:id="rId52"/>
    <p:sldId id="312" r:id="rId53"/>
    <p:sldId id="317" r:id="rId54"/>
    <p:sldId id="318" r:id="rId55"/>
    <p:sldId id="319" r:id="rId56"/>
    <p:sldId id="337" r:id="rId57"/>
    <p:sldId id="29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86" d="100"/>
          <a:sy n="86" d="100"/>
        </p:scale>
        <p:origin x="55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31D07-C583-482F-AE90-3C6130860E4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D595CA8-BA5A-4E28-B45D-24B752E6FADD}">
      <dgm:prSet phldrT="[Text]" custT="1"/>
      <dgm:spPr/>
      <dgm:t>
        <a:bodyPr/>
        <a:lstStyle/>
        <a:p>
          <a:r>
            <a:rPr lang="en-US" sz="1200" dirty="0"/>
            <a:t> </a:t>
          </a:r>
          <a:r>
            <a:rPr lang="en-US" sz="1400" dirty="0"/>
            <a:t>University</a:t>
          </a:r>
        </a:p>
        <a:p>
          <a:r>
            <a:rPr lang="en-US" sz="1400" dirty="0"/>
            <a:t>Procurement</a:t>
          </a:r>
        </a:p>
      </dgm:t>
    </dgm:pt>
    <dgm:pt modelId="{66B88861-2D1C-4071-9B4C-524383CA4AAC}" type="parTrans" cxnId="{C00F0D48-881B-44B8-B621-DC9888273167}">
      <dgm:prSet/>
      <dgm:spPr/>
      <dgm:t>
        <a:bodyPr/>
        <a:lstStyle/>
        <a:p>
          <a:endParaRPr lang="en-US"/>
        </a:p>
      </dgm:t>
    </dgm:pt>
    <dgm:pt modelId="{3CA638BA-79A7-4B9F-BE46-983D45EB46A7}" type="sibTrans" cxnId="{C00F0D48-881B-44B8-B621-DC9888273167}">
      <dgm:prSet/>
      <dgm:spPr/>
      <dgm:t>
        <a:bodyPr/>
        <a:lstStyle/>
        <a:p>
          <a:endParaRPr lang="en-US"/>
        </a:p>
      </dgm:t>
    </dgm:pt>
    <dgm:pt modelId="{322AB3EE-042E-4321-BFB8-E1149014744C}">
      <dgm:prSet phldrT="[Text]"/>
      <dgm:spPr/>
      <dgm:t>
        <a:bodyPr/>
        <a:lstStyle/>
        <a:p>
          <a:r>
            <a:rPr lang="en-US" dirty="0"/>
            <a:t>REQUISITIONS</a:t>
          </a:r>
        </a:p>
      </dgm:t>
    </dgm:pt>
    <dgm:pt modelId="{BFED765D-1969-4E7C-8852-2C6A476573E0}" type="parTrans" cxnId="{575A1F80-2A7E-4ECC-AFF7-0A0F8BAD4075}">
      <dgm:prSet/>
      <dgm:spPr/>
      <dgm:t>
        <a:bodyPr/>
        <a:lstStyle/>
        <a:p>
          <a:endParaRPr lang="en-US"/>
        </a:p>
      </dgm:t>
    </dgm:pt>
    <dgm:pt modelId="{E0B68218-BC6F-4A65-A670-4B26162A692D}" type="sibTrans" cxnId="{575A1F80-2A7E-4ECC-AFF7-0A0F8BAD4075}">
      <dgm:prSet/>
      <dgm:spPr/>
      <dgm:t>
        <a:bodyPr/>
        <a:lstStyle/>
        <a:p>
          <a:endParaRPr lang="en-US"/>
        </a:p>
      </dgm:t>
    </dgm:pt>
    <dgm:pt modelId="{309340F2-093E-4783-8020-11895D758711}">
      <dgm:prSet phldrT="[Text]"/>
      <dgm:spPr/>
      <dgm:t>
        <a:bodyPr/>
        <a:lstStyle/>
        <a:p>
          <a:r>
            <a:rPr lang="en-US" dirty="0"/>
            <a:t>PURCHASE ORDERS</a:t>
          </a:r>
        </a:p>
      </dgm:t>
    </dgm:pt>
    <dgm:pt modelId="{CA0FF676-AC99-4FFC-8512-C3A162096610}" type="parTrans" cxnId="{6FA62BBB-314F-455D-A784-A2349A6E9930}">
      <dgm:prSet/>
      <dgm:spPr/>
      <dgm:t>
        <a:bodyPr/>
        <a:lstStyle/>
        <a:p>
          <a:endParaRPr lang="en-US"/>
        </a:p>
      </dgm:t>
    </dgm:pt>
    <dgm:pt modelId="{98CDBEF3-B111-4CFF-93AF-590A9615775B}" type="sibTrans" cxnId="{6FA62BBB-314F-455D-A784-A2349A6E9930}">
      <dgm:prSet/>
      <dgm:spPr/>
      <dgm:t>
        <a:bodyPr/>
        <a:lstStyle/>
        <a:p>
          <a:endParaRPr lang="en-US"/>
        </a:p>
      </dgm:t>
    </dgm:pt>
    <dgm:pt modelId="{B29707CC-65FB-478D-B763-CF04F9DE6579}">
      <dgm:prSet phldrT="[Text]" custT="1"/>
      <dgm:spPr/>
      <dgm:t>
        <a:bodyPr/>
        <a:lstStyle/>
        <a:p>
          <a:r>
            <a:rPr lang="en-US" sz="1200" dirty="0"/>
            <a:t> Materiel </a:t>
          </a:r>
          <a:r>
            <a:rPr lang="en-US" sz="1400" baseline="0" dirty="0"/>
            <a:t>Services</a:t>
          </a:r>
        </a:p>
      </dgm:t>
    </dgm:pt>
    <dgm:pt modelId="{211B5D70-2F71-4F09-81CC-3D31119B2738}" type="parTrans" cxnId="{5763E487-F14B-40C1-B8F7-3597D3BF6E0F}">
      <dgm:prSet/>
      <dgm:spPr/>
      <dgm:t>
        <a:bodyPr/>
        <a:lstStyle/>
        <a:p>
          <a:endParaRPr lang="en-US"/>
        </a:p>
      </dgm:t>
    </dgm:pt>
    <dgm:pt modelId="{AD855A97-52F1-4F16-870A-601B3299E5F6}" type="sibTrans" cxnId="{5763E487-F14B-40C1-B8F7-3597D3BF6E0F}">
      <dgm:prSet/>
      <dgm:spPr/>
      <dgm:t>
        <a:bodyPr/>
        <a:lstStyle/>
        <a:p>
          <a:endParaRPr lang="en-US"/>
        </a:p>
      </dgm:t>
    </dgm:pt>
    <dgm:pt modelId="{9E0A9C5E-0998-4D6F-8071-05DFC8C27A93}">
      <dgm:prSet phldrT="[Text]" custT="1"/>
      <dgm:spPr/>
      <dgm:t>
        <a:bodyPr/>
        <a:lstStyle/>
        <a:p>
          <a:r>
            <a:rPr lang="en-US" sz="1400" baseline="0" dirty="0"/>
            <a:t> Requesting Department</a:t>
          </a:r>
        </a:p>
      </dgm:t>
    </dgm:pt>
    <dgm:pt modelId="{F4FEFD0A-BEFF-43F2-984D-F5543C9ADF83}" type="parTrans" cxnId="{C7E0042A-A790-4DE5-B243-D43E084AF656}">
      <dgm:prSet/>
      <dgm:spPr/>
      <dgm:t>
        <a:bodyPr/>
        <a:lstStyle/>
        <a:p>
          <a:endParaRPr lang="en-US"/>
        </a:p>
      </dgm:t>
    </dgm:pt>
    <dgm:pt modelId="{A307FED4-2AD3-4087-852A-9F5FF3D2D3EC}" type="sibTrans" cxnId="{C7E0042A-A790-4DE5-B243-D43E084AF656}">
      <dgm:prSet/>
      <dgm:spPr/>
      <dgm:t>
        <a:bodyPr/>
        <a:lstStyle/>
        <a:p>
          <a:endParaRPr lang="en-US"/>
        </a:p>
      </dgm:t>
    </dgm:pt>
    <dgm:pt modelId="{7B59C4B6-D71A-416D-A3CB-78D54D0E3126}">
      <dgm:prSet phldrT="[Text]"/>
      <dgm:spPr/>
      <dgm:t>
        <a:bodyPr/>
        <a:lstStyle/>
        <a:p>
          <a:r>
            <a:rPr lang="en-US" dirty="0"/>
            <a:t>PURCHASE ORDER RECEIVING</a:t>
          </a:r>
        </a:p>
      </dgm:t>
    </dgm:pt>
    <dgm:pt modelId="{E95D26FD-0D2A-4299-9750-EAB882FF275B}" type="parTrans" cxnId="{9FAC5C99-E846-4692-91E5-72C5EA0200F1}">
      <dgm:prSet/>
      <dgm:spPr/>
      <dgm:t>
        <a:bodyPr/>
        <a:lstStyle/>
        <a:p>
          <a:endParaRPr lang="en-US"/>
        </a:p>
      </dgm:t>
    </dgm:pt>
    <dgm:pt modelId="{3A8DD604-581C-44A9-AB09-91B364FB8AB4}" type="sibTrans" cxnId="{9FAC5C99-E846-4692-91E5-72C5EA0200F1}">
      <dgm:prSet/>
      <dgm:spPr/>
      <dgm:t>
        <a:bodyPr/>
        <a:lstStyle/>
        <a:p>
          <a:endParaRPr lang="en-US"/>
        </a:p>
      </dgm:t>
    </dgm:pt>
    <dgm:pt modelId="{4630979C-DAB3-48C1-9B5F-994B1A36E0A8}">
      <dgm:prSet/>
      <dgm:spPr/>
      <dgm:t>
        <a:bodyPr/>
        <a:lstStyle/>
        <a:p>
          <a:r>
            <a:rPr lang="en-US" dirty="0"/>
            <a:t>RECEIVING</a:t>
          </a:r>
        </a:p>
      </dgm:t>
    </dgm:pt>
    <dgm:pt modelId="{5537128F-0E70-4ADC-A565-9508BC32EE82}" type="parTrans" cxnId="{F46E5C6F-95CE-4856-A272-E6524604A611}">
      <dgm:prSet/>
      <dgm:spPr/>
      <dgm:t>
        <a:bodyPr/>
        <a:lstStyle/>
        <a:p>
          <a:endParaRPr lang="en-US"/>
        </a:p>
      </dgm:t>
    </dgm:pt>
    <dgm:pt modelId="{18897A07-1EA5-4809-96E6-264267431412}" type="sibTrans" cxnId="{F46E5C6F-95CE-4856-A272-E6524604A611}">
      <dgm:prSet/>
      <dgm:spPr/>
      <dgm:t>
        <a:bodyPr/>
        <a:lstStyle/>
        <a:p>
          <a:endParaRPr lang="en-US"/>
        </a:p>
      </dgm:t>
    </dgm:pt>
    <dgm:pt modelId="{838B379F-5EB1-4BA8-9412-5D2B6EACED0A}">
      <dgm:prSet phldrT="[Text]" custT="1"/>
      <dgm:spPr/>
      <dgm:t>
        <a:bodyPr/>
        <a:lstStyle/>
        <a:p>
          <a:r>
            <a:rPr lang="en-US" sz="1400" dirty="0"/>
            <a:t>PURCHASE</a:t>
          </a:r>
          <a:r>
            <a:rPr lang="en-US" sz="1000" dirty="0"/>
            <a:t> ORDER RECEIVING</a:t>
          </a:r>
        </a:p>
      </dgm:t>
    </dgm:pt>
    <dgm:pt modelId="{A6DA7D34-42B9-4BA8-A93C-C89FB1840492}" type="parTrans" cxnId="{CBA1BE0A-8D2C-4949-9280-B066AD92F1E1}">
      <dgm:prSet/>
      <dgm:spPr/>
      <dgm:t>
        <a:bodyPr/>
        <a:lstStyle/>
        <a:p>
          <a:endParaRPr lang="en-US"/>
        </a:p>
      </dgm:t>
    </dgm:pt>
    <dgm:pt modelId="{B6848D5D-9674-4422-A445-E03E8C9792C4}" type="sibTrans" cxnId="{CBA1BE0A-8D2C-4949-9280-B066AD92F1E1}">
      <dgm:prSet/>
      <dgm:spPr/>
      <dgm:t>
        <a:bodyPr/>
        <a:lstStyle/>
        <a:p>
          <a:endParaRPr lang="en-US"/>
        </a:p>
      </dgm:t>
    </dgm:pt>
    <dgm:pt modelId="{157AB4DD-C91B-466C-84F2-701EBCBAF07B}">
      <dgm:prSet/>
      <dgm:spPr/>
      <dgm:t>
        <a:bodyPr/>
        <a:lstStyle/>
        <a:p>
          <a:r>
            <a:rPr lang="en-US" dirty="0"/>
            <a:t>VOUCHERS</a:t>
          </a:r>
        </a:p>
      </dgm:t>
    </dgm:pt>
    <dgm:pt modelId="{015DCCA3-A309-4FAE-85EA-B0D5D89FB8C2}" type="parTrans" cxnId="{246E6F05-3C96-4ADA-BFEE-7FDFF0F0099D}">
      <dgm:prSet/>
      <dgm:spPr/>
      <dgm:t>
        <a:bodyPr/>
        <a:lstStyle/>
        <a:p>
          <a:endParaRPr lang="en-US"/>
        </a:p>
      </dgm:t>
    </dgm:pt>
    <dgm:pt modelId="{0550FCDB-BB56-41C4-9D94-DD041A4451D5}" type="sibTrans" cxnId="{246E6F05-3C96-4ADA-BFEE-7FDFF0F0099D}">
      <dgm:prSet/>
      <dgm:spPr/>
      <dgm:t>
        <a:bodyPr/>
        <a:lstStyle/>
        <a:p>
          <a:endParaRPr lang="en-US"/>
        </a:p>
      </dgm:t>
    </dgm:pt>
    <dgm:pt modelId="{4FCD7EEF-934A-4EF1-9174-62EFB54E1848}">
      <dgm:prSet/>
      <dgm:spPr/>
      <dgm:t>
        <a:bodyPr/>
        <a:lstStyle/>
        <a:p>
          <a:r>
            <a:rPr lang="en-US" dirty="0"/>
            <a:t>CHECKS</a:t>
          </a:r>
        </a:p>
      </dgm:t>
    </dgm:pt>
    <dgm:pt modelId="{8905D1B2-8D27-433D-B24B-991F92A0CD8D}" type="parTrans" cxnId="{04E9DB8C-1E46-4863-8268-1BE9E572E216}">
      <dgm:prSet/>
      <dgm:spPr/>
      <dgm:t>
        <a:bodyPr/>
        <a:lstStyle/>
        <a:p>
          <a:endParaRPr lang="en-US"/>
        </a:p>
      </dgm:t>
    </dgm:pt>
    <dgm:pt modelId="{C73E1138-3A83-4CD3-8F60-ED7052E8346E}" type="sibTrans" cxnId="{04E9DB8C-1E46-4863-8268-1BE9E572E216}">
      <dgm:prSet/>
      <dgm:spPr/>
      <dgm:t>
        <a:bodyPr/>
        <a:lstStyle/>
        <a:p>
          <a:endParaRPr lang="en-US"/>
        </a:p>
      </dgm:t>
    </dgm:pt>
    <dgm:pt modelId="{49B55440-5E9E-4CE4-A1B3-FA55BB225AA7}" type="pres">
      <dgm:prSet presAssocID="{49E31D07-C583-482F-AE90-3C6130860E45}" presName="linearFlow" presStyleCnt="0">
        <dgm:presLayoutVars>
          <dgm:dir/>
          <dgm:animLvl val="lvl"/>
          <dgm:resizeHandles val="exact"/>
        </dgm:presLayoutVars>
      </dgm:prSet>
      <dgm:spPr/>
    </dgm:pt>
    <dgm:pt modelId="{BCDD61B8-B8AF-44F2-AF8F-E318C0D22A86}" type="pres">
      <dgm:prSet presAssocID="{8D595CA8-BA5A-4E28-B45D-24B752E6FADD}" presName="composite" presStyleCnt="0"/>
      <dgm:spPr/>
    </dgm:pt>
    <dgm:pt modelId="{6D3BCD39-2E99-4895-9111-996E99C9626F}" type="pres">
      <dgm:prSet presAssocID="{8D595CA8-BA5A-4E28-B45D-24B752E6FADD}" presName="parentText" presStyleLbl="alignNode1" presStyleIdx="0" presStyleCnt="4" custLinFactNeighborX="-20692" custLinFactNeighborY="246">
        <dgm:presLayoutVars>
          <dgm:chMax val="1"/>
          <dgm:bulletEnabled val="1"/>
        </dgm:presLayoutVars>
      </dgm:prSet>
      <dgm:spPr/>
    </dgm:pt>
    <dgm:pt modelId="{843F7697-9AFA-4AD9-A818-88997044BCB2}" type="pres">
      <dgm:prSet presAssocID="{8D595CA8-BA5A-4E28-B45D-24B752E6FADD}" presName="descendantText" presStyleLbl="alignAcc1" presStyleIdx="0" presStyleCnt="4" custLinFactNeighborX="3721" custLinFactNeighborY="-13903">
        <dgm:presLayoutVars>
          <dgm:bulletEnabled val="1"/>
        </dgm:presLayoutVars>
      </dgm:prSet>
      <dgm:spPr/>
    </dgm:pt>
    <dgm:pt modelId="{3DA60F06-0647-4CAD-9ACB-DC4332C0B3BE}" type="pres">
      <dgm:prSet presAssocID="{3CA638BA-79A7-4B9F-BE46-983D45EB46A7}" presName="sp" presStyleCnt="0"/>
      <dgm:spPr/>
    </dgm:pt>
    <dgm:pt modelId="{5A691B4C-986A-41B0-BA3A-863A7CA0A535}" type="pres">
      <dgm:prSet presAssocID="{B29707CC-65FB-478D-B763-CF04F9DE6579}" presName="composite" presStyleCnt="0"/>
      <dgm:spPr/>
    </dgm:pt>
    <dgm:pt modelId="{21D54EFA-ED25-42B2-BAA7-2BDE5B256123}" type="pres">
      <dgm:prSet presAssocID="{B29707CC-65FB-478D-B763-CF04F9DE6579}" presName="parentText" presStyleLbl="alignNode1" presStyleIdx="1" presStyleCnt="4" custLinFactNeighborX="983" custLinFactNeighborY="-19993">
        <dgm:presLayoutVars>
          <dgm:chMax val="1"/>
          <dgm:bulletEnabled val="1"/>
        </dgm:presLayoutVars>
      </dgm:prSet>
      <dgm:spPr/>
    </dgm:pt>
    <dgm:pt modelId="{17FA3889-BBC4-4A94-8E7C-4C7287863CF1}" type="pres">
      <dgm:prSet presAssocID="{B29707CC-65FB-478D-B763-CF04F9DE6579}" presName="descendantText" presStyleLbl="alignAcc1" presStyleIdx="1" presStyleCnt="4" custLinFactNeighborX="2124" custLinFactNeighborY="-4409">
        <dgm:presLayoutVars>
          <dgm:bulletEnabled val="1"/>
        </dgm:presLayoutVars>
      </dgm:prSet>
      <dgm:spPr/>
    </dgm:pt>
    <dgm:pt modelId="{89010876-91C3-4FAE-A521-4376A36323D7}" type="pres">
      <dgm:prSet presAssocID="{AD855A97-52F1-4F16-870A-601B3299E5F6}" presName="sp" presStyleCnt="0"/>
      <dgm:spPr/>
    </dgm:pt>
    <dgm:pt modelId="{483CF28A-DB10-480E-8FAA-A25C4EBC691C}" type="pres">
      <dgm:prSet presAssocID="{9E0A9C5E-0998-4D6F-8071-05DFC8C27A93}" presName="composite" presStyleCnt="0"/>
      <dgm:spPr/>
    </dgm:pt>
    <dgm:pt modelId="{2ADF3D7C-53C3-4AE0-93F4-81FBDF51FF1F}" type="pres">
      <dgm:prSet presAssocID="{9E0A9C5E-0998-4D6F-8071-05DFC8C27A93}" presName="parentText" presStyleLbl="alignNode1" presStyleIdx="2" presStyleCnt="4" custLinFactNeighborX="983" custLinFactNeighborY="-39986">
        <dgm:presLayoutVars>
          <dgm:chMax val="1"/>
          <dgm:bulletEnabled val="1"/>
        </dgm:presLayoutVars>
      </dgm:prSet>
      <dgm:spPr/>
    </dgm:pt>
    <dgm:pt modelId="{FB1B6913-E901-42CD-93A0-5A6C7FF889F9}" type="pres">
      <dgm:prSet presAssocID="{9E0A9C5E-0998-4D6F-8071-05DFC8C27A93}" presName="descendantText" presStyleLbl="alignAcc1" presStyleIdx="2" presStyleCnt="4" custLinFactNeighborX="611" custLinFactNeighborY="-4321">
        <dgm:presLayoutVars>
          <dgm:bulletEnabled val="1"/>
        </dgm:presLayoutVars>
      </dgm:prSet>
      <dgm:spPr/>
    </dgm:pt>
    <dgm:pt modelId="{25D470E7-A9FD-468D-8371-70F9F79E97CB}" type="pres">
      <dgm:prSet presAssocID="{A307FED4-2AD3-4087-852A-9F5FF3D2D3EC}" presName="sp" presStyleCnt="0"/>
      <dgm:spPr/>
    </dgm:pt>
    <dgm:pt modelId="{C02F3BAD-8781-4C13-A780-1E6F80DAC375}" type="pres">
      <dgm:prSet presAssocID="{838B379F-5EB1-4BA8-9412-5D2B6EACED0A}" presName="composite" presStyleCnt="0"/>
      <dgm:spPr/>
    </dgm:pt>
    <dgm:pt modelId="{E7BEE053-5416-40D8-8E9C-EB45BBC64B7E}" type="pres">
      <dgm:prSet presAssocID="{838B379F-5EB1-4BA8-9412-5D2B6EACED0A}" presName="parentText" presStyleLbl="alignNode1" presStyleIdx="3" presStyleCnt="4" custLinFactNeighborX="149" custLinFactNeighborY="-69205">
        <dgm:presLayoutVars>
          <dgm:chMax val="1"/>
          <dgm:bulletEnabled val="1"/>
        </dgm:presLayoutVars>
      </dgm:prSet>
      <dgm:spPr/>
    </dgm:pt>
    <dgm:pt modelId="{BEEC48B4-8C94-469F-9008-FE8812D9722A}" type="pres">
      <dgm:prSet presAssocID="{838B379F-5EB1-4BA8-9412-5D2B6EACED0A}" presName="descendantText" presStyleLbl="alignAcc1" presStyleIdx="3" presStyleCnt="4" custLinFactNeighborX="611" custLinFactNeighborY="16934">
        <dgm:presLayoutVars>
          <dgm:bulletEnabled val="1"/>
        </dgm:presLayoutVars>
      </dgm:prSet>
      <dgm:spPr/>
    </dgm:pt>
  </dgm:ptLst>
  <dgm:cxnLst>
    <dgm:cxn modelId="{246E6F05-3C96-4ADA-BFEE-7FDFF0F0099D}" srcId="{838B379F-5EB1-4BA8-9412-5D2B6EACED0A}" destId="{157AB4DD-C91B-466C-84F2-701EBCBAF07B}" srcOrd="0" destOrd="0" parTransId="{015DCCA3-A309-4FAE-85EA-B0D5D89FB8C2}" sibTransId="{0550FCDB-BB56-41C4-9D94-DD041A4451D5}"/>
    <dgm:cxn modelId="{CBA1BE0A-8D2C-4949-9280-B066AD92F1E1}" srcId="{49E31D07-C583-482F-AE90-3C6130860E45}" destId="{838B379F-5EB1-4BA8-9412-5D2B6EACED0A}" srcOrd="3" destOrd="0" parTransId="{A6DA7D34-42B9-4BA8-A93C-C89FB1840492}" sibTransId="{B6848D5D-9674-4422-A445-E03E8C9792C4}"/>
    <dgm:cxn modelId="{EB097B1F-D971-4CE7-9007-E84C7F0D38F5}" type="presOf" srcId="{9E0A9C5E-0998-4D6F-8071-05DFC8C27A93}" destId="{2ADF3D7C-53C3-4AE0-93F4-81FBDF51FF1F}" srcOrd="0" destOrd="0" presId="urn:microsoft.com/office/officeart/2005/8/layout/chevron2"/>
    <dgm:cxn modelId="{C7E0042A-A790-4DE5-B243-D43E084AF656}" srcId="{49E31D07-C583-482F-AE90-3C6130860E45}" destId="{9E0A9C5E-0998-4D6F-8071-05DFC8C27A93}" srcOrd="2" destOrd="0" parTransId="{F4FEFD0A-BEFF-43F2-984D-F5543C9ADF83}" sibTransId="{A307FED4-2AD3-4087-852A-9F5FF3D2D3EC}"/>
    <dgm:cxn modelId="{20442140-C64F-4D8C-8131-F3E988EF6EBB}" type="presOf" srcId="{309340F2-093E-4783-8020-11895D758711}" destId="{843F7697-9AFA-4AD9-A818-88997044BCB2}" srcOrd="0" destOrd="1" presId="urn:microsoft.com/office/officeart/2005/8/layout/chevron2"/>
    <dgm:cxn modelId="{C00F0D48-881B-44B8-B621-DC9888273167}" srcId="{49E31D07-C583-482F-AE90-3C6130860E45}" destId="{8D595CA8-BA5A-4E28-B45D-24B752E6FADD}" srcOrd="0" destOrd="0" parTransId="{66B88861-2D1C-4071-9B4C-524383CA4AAC}" sibTransId="{3CA638BA-79A7-4B9F-BE46-983D45EB46A7}"/>
    <dgm:cxn modelId="{7A35B84A-3FC1-40F8-A93F-AC9FACC18C57}" type="presOf" srcId="{49E31D07-C583-482F-AE90-3C6130860E45}" destId="{49B55440-5E9E-4CE4-A1B3-FA55BB225AA7}" srcOrd="0" destOrd="0" presId="urn:microsoft.com/office/officeart/2005/8/layout/chevron2"/>
    <dgm:cxn modelId="{F46E5C6F-95CE-4856-A272-E6524604A611}" srcId="{B29707CC-65FB-478D-B763-CF04F9DE6579}" destId="{4630979C-DAB3-48C1-9B5F-994B1A36E0A8}" srcOrd="0" destOrd="0" parTransId="{5537128F-0E70-4ADC-A565-9508BC32EE82}" sibTransId="{18897A07-1EA5-4809-96E6-264267431412}"/>
    <dgm:cxn modelId="{A153AD7F-6B3C-42CC-A481-4C87FF9164C7}" type="presOf" srcId="{157AB4DD-C91B-466C-84F2-701EBCBAF07B}" destId="{BEEC48B4-8C94-469F-9008-FE8812D9722A}" srcOrd="0" destOrd="0" presId="urn:microsoft.com/office/officeart/2005/8/layout/chevron2"/>
    <dgm:cxn modelId="{575A1F80-2A7E-4ECC-AFF7-0A0F8BAD4075}" srcId="{8D595CA8-BA5A-4E28-B45D-24B752E6FADD}" destId="{322AB3EE-042E-4321-BFB8-E1149014744C}" srcOrd="0" destOrd="0" parTransId="{BFED765D-1969-4E7C-8852-2C6A476573E0}" sibTransId="{E0B68218-BC6F-4A65-A670-4B26162A692D}"/>
    <dgm:cxn modelId="{5763E487-F14B-40C1-B8F7-3597D3BF6E0F}" srcId="{49E31D07-C583-482F-AE90-3C6130860E45}" destId="{B29707CC-65FB-478D-B763-CF04F9DE6579}" srcOrd="1" destOrd="0" parTransId="{211B5D70-2F71-4F09-81CC-3D31119B2738}" sibTransId="{AD855A97-52F1-4F16-870A-601B3299E5F6}"/>
    <dgm:cxn modelId="{04E9DB8C-1E46-4863-8268-1BE9E572E216}" srcId="{838B379F-5EB1-4BA8-9412-5D2B6EACED0A}" destId="{4FCD7EEF-934A-4EF1-9174-62EFB54E1848}" srcOrd="1" destOrd="0" parTransId="{8905D1B2-8D27-433D-B24B-991F92A0CD8D}" sibTransId="{C73E1138-3A83-4CD3-8F60-ED7052E8346E}"/>
    <dgm:cxn modelId="{DB974791-3D50-4AF5-9EDE-980E98721F65}" type="presOf" srcId="{8D595CA8-BA5A-4E28-B45D-24B752E6FADD}" destId="{6D3BCD39-2E99-4895-9111-996E99C9626F}" srcOrd="0" destOrd="0" presId="urn:microsoft.com/office/officeart/2005/8/layout/chevron2"/>
    <dgm:cxn modelId="{9FAC5C99-E846-4692-91E5-72C5EA0200F1}" srcId="{9E0A9C5E-0998-4D6F-8071-05DFC8C27A93}" destId="{7B59C4B6-D71A-416D-A3CB-78D54D0E3126}" srcOrd="0" destOrd="0" parTransId="{E95D26FD-0D2A-4299-9750-EAB882FF275B}" sibTransId="{3A8DD604-581C-44A9-AB09-91B364FB8AB4}"/>
    <dgm:cxn modelId="{A6452FB4-EBC1-4034-8FE6-C6F5FC760EB8}" type="presOf" srcId="{4FCD7EEF-934A-4EF1-9174-62EFB54E1848}" destId="{BEEC48B4-8C94-469F-9008-FE8812D9722A}" srcOrd="0" destOrd="1" presId="urn:microsoft.com/office/officeart/2005/8/layout/chevron2"/>
    <dgm:cxn modelId="{6FA62BBB-314F-455D-A784-A2349A6E9930}" srcId="{8D595CA8-BA5A-4E28-B45D-24B752E6FADD}" destId="{309340F2-093E-4783-8020-11895D758711}" srcOrd="1" destOrd="0" parTransId="{CA0FF676-AC99-4FFC-8512-C3A162096610}" sibTransId="{98CDBEF3-B111-4CFF-93AF-590A9615775B}"/>
    <dgm:cxn modelId="{2DB08FC5-15CE-4D85-982C-6DDAF83EA448}" type="presOf" srcId="{B29707CC-65FB-478D-B763-CF04F9DE6579}" destId="{21D54EFA-ED25-42B2-BAA7-2BDE5B256123}" srcOrd="0" destOrd="0" presId="urn:microsoft.com/office/officeart/2005/8/layout/chevron2"/>
    <dgm:cxn modelId="{3B06D1C8-2F41-48CB-A9A4-E8148D559494}" type="presOf" srcId="{7B59C4B6-D71A-416D-A3CB-78D54D0E3126}" destId="{FB1B6913-E901-42CD-93A0-5A6C7FF889F9}" srcOrd="0" destOrd="0" presId="urn:microsoft.com/office/officeart/2005/8/layout/chevron2"/>
    <dgm:cxn modelId="{6B841BDE-2461-4B50-9CEB-5A52A59089DC}" type="presOf" srcId="{838B379F-5EB1-4BA8-9412-5D2B6EACED0A}" destId="{E7BEE053-5416-40D8-8E9C-EB45BBC64B7E}" srcOrd="0" destOrd="0" presId="urn:microsoft.com/office/officeart/2005/8/layout/chevron2"/>
    <dgm:cxn modelId="{F41A79F2-7CE3-4F8F-9BD5-EF412C3CCADD}" type="presOf" srcId="{4630979C-DAB3-48C1-9B5F-994B1A36E0A8}" destId="{17FA3889-BBC4-4A94-8E7C-4C7287863CF1}" srcOrd="0" destOrd="0" presId="urn:microsoft.com/office/officeart/2005/8/layout/chevron2"/>
    <dgm:cxn modelId="{AB1E18F7-6CD0-4A55-B2DC-BCFC68D04E8F}" type="presOf" srcId="{322AB3EE-042E-4321-BFB8-E1149014744C}" destId="{843F7697-9AFA-4AD9-A818-88997044BCB2}" srcOrd="0" destOrd="0" presId="urn:microsoft.com/office/officeart/2005/8/layout/chevron2"/>
    <dgm:cxn modelId="{F43D3754-BB81-438F-B46B-10E2AD1D4399}" type="presParOf" srcId="{49B55440-5E9E-4CE4-A1B3-FA55BB225AA7}" destId="{BCDD61B8-B8AF-44F2-AF8F-E318C0D22A86}" srcOrd="0" destOrd="0" presId="urn:microsoft.com/office/officeart/2005/8/layout/chevron2"/>
    <dgm:cxn modelId="{BD4308CB-1042-47DD-BD2D-A5CFE043275F}" type="presParOf" srcId="{BCDD61B8-B8AF-44F2-AF8F-E318C0D22A86}" destId="{6D3BCD39-2E99-4895-9111-996E99C9626F}" srcOrd="0" destOrd="0" presId="urn:microsoft.com/office/officeart/2005/8/layout/chevron2"/>
    <dgm:cxn modelId="{2873DCDC-CDA6-4263-8F75-3FAA734241C2}" type="presParOf" srcId="{BCDD61B8-B8AF-44F2-AF8F-E318C0D22A86}" destId="{843F7697-9AFA-4AD9-A818-88997044BCB2}" srcOrd="1" destOrd="0" presId="urn:microsoft.com/office/officeart/2005/8/layout/chevron2"/>
    <dgm:cxn modelId="{1FC69B40-620E-4B0D-90E0-A0BDF6DDDAB0}" type="presParOf" srcId="{49B55440-5E9E-4CE4-A1B3-FA55BB225AA7}" destId="{3DA60F06-0647-4CAD-9ACB-DC4332C0B3BE}" srcOrd="1" destOrd="0" presId="urn:microsoft.com/office/officeart/2005/8/layout/chevron2"/>
    <dgm:cxn modelId="{9FA31076-8CEF-4E95-A071-2F53AB8E18B7}" type="presParOf" srcId="{49B55440-5E9E-4CE4-A1B3-FA55BB225AA7}" destId="{5A691B4C-986A-41B0-BA3A-863A7CA0A535}" srcOrd="2" destOrd="0" presId="urn:microsoft.com/office/officeart/2005/8/layout/chevron2"/>
    <dgm:cxn modelId="{B2088BA3-0D7B-4EC4-9A38-B2A816CA4904}" type="presParOf" srcId="{5A691B4C-986A-41B0-BA3A-863A7CA0A535}" destId="{21D54EFA-ED25-42B2-BAA7-2BDE5B256123}" srcOrd="0" destOrd="0" presId="urn:microsoft.com/office/officeart/2005/8/layout/chevron2"/>
    <dgm:cxn modelId="{159EFE06-D97B-4E43-8E23-03F164017855}" type="presParOf" srcId="{5A691B4C-986A-41B0-BA3A-863A7CA0A535}" destId="{17FA3889-BBC4-4A94-8E7C-4C7287863CF1}" srcOrd="1" destOrd="0" presId="urn:microsoft.com/office/officeart/2005/8/layout/chevron2"/>
    <dgm:cxn modelId="{CA1089B3-3491-472D-950C-44E5D234208D}" type="presParOf" srcId="{49B55440-5E9E-4CE4-A1B3-FA55BB225AA7}" destId="{89010876-91C3-4FAE-A521-4376A36323D7}" srcOrd="3" destOrd="0" presId="urn:microsoft.com/office/officeart/2005/8/layout/chevron2"/>
    <dgm:cxn modelId="{AC402AB8-C8C1-49A4-843D-7971A16ACAFD}" type="presParOf" srcId="{49B55440-5E9E-4CE4-A1B3-FA55BB225AA7}" destId="{483CF28A-DB10-480E-8FAA-A25C4EBC691C}" srcOrd="4" destOrd="0" presId="urn:microsoft.com/office/officeart/2005/8/layout/chevron2"/>
    <dgm:cxn modelId="{81E9C681-BD7D-4A09-9B84-D45C8161F21E}" type="presParOf" srcId="{483CF28A-DB10-480E-8FAA-A25C4EBC691C}" destId="{2ADF3D7C-53C3-4AE0-93F4-81FBDF51FF1F}" srcOrd="0" destOrd="0" presId="urn:microsoft.com/office/officeart/2005/8/layout/chevron2"/>
    <dgm:cxn modelId="{F99CC0A5-3ADC-4266-A141-2731D11F79A5}" type="presParOf" srcId="{483CF28A-DB10-480E-8FAA-A25C4EBC691C}" destId="{FB1B6913-E901-42CD-93A0-5A6C7FF889F9}" srcOrd="1" destOrd="0" presId="urn:microsoft.com/office/officeart/2005/8/layout/chevron2"/>
    <dgm:cxn modelId="{7575982E-4ECA-487F-A485-F1EEE90DC392}" type="presParOf" srcId="{49B55440-5E9E-4CE4-A1B3-FA55BB225AA7}" destId="{25D470E7-A9FD-468D-8371-70F9F79E97CB}" srcOrd="5" destOrd="0" presId="urn:microsoft.com/office/officeart/2005/8/layout/chevron2"/>
    <dgm:cxn modelId="{475B6F2E-7429-406D-9F81-B720F3BF2AA8}" type="presParOf" srcId="{49B55440-5E9E-4CE4-A1B3-FA55BB225AA7}" destId="{C02F3BAD-8781-4C13-A780-1E6F80DAC375}" srcOrd="6" destOrd="0" presId="urn:microsoft.com/office/officeart/2005/8/layout/chevron2"/>
    <dgm:cxn modelId="{8691474F-19D7-4A7A-8CDC-A21FADB2AB41}" type="presParOf" srcId="{C02F3BAD-8781-4C13-A780-1E6F80DAC375}" destId="{E7BEE053-5416-40D8-8E9C-EB45BBC64B7E}" srcOrd="0" destOrd="0" presId="urn:microsoft.com/office/officeart/2005/8/layout/chevron2"/>
    <dgm:cxn modelId="{9A7737C2-5663-404F-A5BC-9C8ABE9D3371}" type="presParOf" srcId="{C02F3BAD-8781-4C13-A780-1E6F80DAC375}" destId="{BEEC48B4-8C94-469F-9008-FE8812D972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9C390-4547-43F8-B63F-F5D05EA675A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6996F61-7C89-4C06-B4D4-0C4B7AE3A541}">
      <dgm:prSet phldrT="[Text]" custT="1"/>
      <dgm:spPr/>
      <dgm:t>
        <a:bodyPr/>
        <a:lstStyle/>
        <a:p>
          <a:r>
            <a:rPr lang="en-US" sz="1100" dirty="0"/>
            <a:t>INVOICE</a:t>
          </a:r>
        </a:p>
      </dgm:t>
    </dgm:pt>
    <dgm:pt modelId="{477BFA63-E4E3-4883-93D9-B03E60C18942}" type="parTrans" cxnId="{4FE17FB0-EA6A-4356-871B-EA80B5A8734F}">
      <dgm:prSet/>
      <dgm:spPr/>
      <dgm:t>
        <a:bodyPr/>
        <a:lstStyle/>
        <a:p>
          <a:endParaRPr lang="en-US" sz="800"/>
        </a:p>
      </dgm:t>
    </dgm:pt>
    <dgm:pt modelId="{89478C4B-E609-4B7B-81A2-EC78136EFA80}" type="sibTrans" cxnId="{4FE17FB0-EA6A-4356-871B-EA80B5A8734F}">
      <dgm:prSet/>
      <dgm:spPr/>
      <dgm:t>
        <a:bodyPr/>
        <a:lstStyle/>
        <a:p>
          <a:endParaRPr lang="en-US" sz="800"/>
        </a:p>
      </dgm:t>
    </dgm:pt>
    <dgm:pt modelId="{277F918C-D779-4143-AEF4-3D8A3C0B20CB}">
      <dgm:prSet phldrT="[Text]" custT="1"/>
      <dgm:spPr/>
      <dgm:t>
        <a:bodyPr/>
        <a:lstStyle/>
        <a:p>
          <a:r>
            <a:rPr lang="en-US" sz="1050" dirty="0"/>
            <a:t>Matching Po and Invoice</a:t>
          </a:r>
        </a:p>
      </dgm:t>
    </dgm:pt>
    <dgm:pt modelId="{A2D388A7-2D8E-4F8F-AD05-408F2EBABCE9}" type="parTrans" cxnId="{A84ED772-CF6F-49C5-92F9-CD744825AFE5}">
      <dgm:prSet/>
      <dgm:spPr/>
      <dgm:t>
        <a:bodyPr/>
        <a:lstStyle/>
        <a:p>
          <a:endParaRPr lang="en-US" sz="800"/>
        </a:p>
      </dgm:t>
    </dgm:pt>
    <dgm:pt modelId="{BF37FCD3-DC19-4240-A9FA-7FDAA1089504}" type="sibTrans" cxnId="{A84ED772-CF6F-49C5-92F9-CD744825AFE5}">
      <dgm:prSet/>
      <dgm:spPr/>
      <dgm:t>
        <a:bodyPr/>
        <a:lstStyle/>
        <a:p>
          <a:endParaRPr lang="en-US" sz="800"/>
        </a:p>
      </dgm:t>
    </dgm:pt>
    <dgm:pt modelId="{7F7C1799-524F-42CF-9629-6C182B17DA0E}">
      <dgm:prSet phldrT="[Text]" custT="1"/>
      <dgm:spPr/>
      <dgm:t>
        <a:bodyPr/>
        <a:lstStyle/>
        <a:p>
          <a:r>
            <a:rPr lang="en-US" sz="1050" dirty="0"/>
            <a:t>CHECK APPROVALS</a:t>
          </a:r>
        </a:p>
      </dgm:t>
    </dgm:pt>
    <dgm:pt modelId="{F5CEED7F-0E48-420F-A859-42435E3A5641}" type="parTrans" cxnId="{F773A324-3CCD-4F4D-82EE-299EFE21CD01}">
      <dgm:prSet/>
      <dgm:spPr/>
      <dgm:t>
        <a:bodyPr/>
        <a:lstStyle/>
        <a:p>
          <a:endParaRPr lang="en-US" sz="800"/>
        </a:p>
      </dgm:t>
    </dgm:pt>
    <dgm:pt modelId="{02B1B761-9DF4-4828-8B6B-036257A7AF79}" type="sibTrans" cxnId="{F773A324-3CCD-4F4D-82EE-299EFE21CD01}">
      <dgm:prSet/>
      <dgm:spPr/>
      <dgm:t>
        <a:bodyPr/>
        <a:lstStyle/>
        <a:p>
          <a:endParaRPr lang="en-US" sz="800"/>
        </a:p>
      </dgm:t>
    </dgm:pt>
    <dgm:pt modelId="{BFDD773F-C6E5-4406-9C24-5165797FF8E3}">
      <dgm:prSet phldrT="[Text]" custT="1"/>
      <dgm:spPr/>
      <dgm:t>
        <a:bodyPr/>
        <a:lstStyle/>
        <a:p>
          <a:r>
            <a:rPr lang="en-US" sz="1000" dirty="0"/>
            <a:t>AP Supervisor</a:t>
          </a:r>
        </a:p>
      </dgm:t>
    </dgm:pt>
    <dgm:pt modelId="{A2755C63-8168-420B-BB68-475AA02BC0D2}" type="parTrans" cxnId="{A99C1E6A-A0AF-4DBB-8C73-3A8F9336A4C7}">
      <dgm:prSet/>
      <dgm:spPr/>
      <dgm:t>
        <a:bodyPr/>
        <a:lstStyle/>
        <a:p>
          <a:endParaRPr lang="en-US" sz="800"/>
        </a:p>
      </dgm:t>
    </dgm:pt>
    <dgm:pt modelId="{9DD1C5D5-6F2B-4636-B7CB-55D4B55A8635}" type="sibTrans" cxnId="{A99C1E6A-A0AF-4DBB-8C73-3A8F9336A4C7}">
      <dgm:prSet/>
      <dgm:spPr/>
      <dgm:t>
        <a:bodyPr/>
        <a:lstStyle/>
        <a:p>
          <a:endParaRPr lang="en-US" sz="800"/>
        </a:p>
      </dgm:t>
    </dgm:pt>
    <dgm:pt modelId="{B591E421-F7C0-48CD-A7D2-6FADCDC4367B}">
      <dgm:prSet phldrT="[Text]" custT="1"/>
      <dgm:spPr/>
      <dgm:t>
        <a:bodyPr/>
        <a:lstStyle/>
        <a:p>
          <a:r>
            <a:rPr lang="en-US" sz="1000" dirty="0"/>
            <a:t>Director</a:t>
          </a:r>
        </a:p>
      </dgm:t>
    </dgm:pt>
    <dgm:pt modelId="{B6854066-506D-4C5E-971D-709B29698D7F}" type="parTrans" cxnId="{D4A4ECE0-8897-4F94-AC6E-8F33D25620FB}">
      <dgm:prSet/>
      <dgm:spPr/>
      <dgm:t>
        <a:bodyPr/>
        <a:lstStyle/>
        <a:p>
          <a:endParaRPr lang="en-US" sz="800"/>
        </a:p>
      </dgm:t>
    </dgm:pt>
    <dgm:pt modelId="{2C7B43D1-2CC2-4F8B-A3EE-65D83E638290}" type="sibTrans" cxnId="{D4A4ECE0-8897-4F94-AC6E-8F33D25620FB}">
      <dgm:prSet/>
      <dgm:spPr/>
      <dgm:t>
        <a:bodyPr/>
        <a:lstStyle/>
        <a:p>
          <a:endParaRPr lang="en-US" sz="800"/>
        </a:p>
      </dgm:t>
    </dgm:pt>
    <dgm:pt modelId="{9564CD51-106A-4F7A-8853-58D574B3FD92}">
      <dgm:prSet phldrT="[Text]" custT="1"/>
      <dgm:spPr/>
      <dgm:t>
        <a:bodyPr/>
        <a:lstStyle/>
        <a:p>
          <a:r>
            <a:rPr lang="en-US" sz="1100" dirty="0"/>
            <a:t>BANK</a:t>
          </a:r>
        </a:p>
        <a:p>
          <a:r>
            <a:rPr lang="en-US" sz="1100" dirty="0"/>
            <a:t>Process</a:t>
          </a:r>
        </a:p>
      </dgm:t>
    </dgm:pt>
    <dgm:pt modelId="{169FCC44-E9A1-4A9C-AC5B-3880B281399E}" type="parTrans" cxnId="{C9583E50-4860-436C-B714-358CF7F80766}">
      <dgm:prSet/>
      <dgm:spPr/>
      <dgm:t>
        <a:bodyPr/>
        <a:lstStyle/>
        <a:p>
          <a:endParaRPr lang="en-US" sz="800"/>
        </a:p>
      </dgm:t>
    </dgm:pt>
    <dgm:pt modelId="{6D719AFD-B713-476B-90B3-10E09F3E40E1}" type="sibTrans" cxnId="{C9583E50-4860-436C-B714-358CF7F80766}">
      <dgm:prSet/>
      <dgm:spPr/>
      <dgm:t>
        <a:bodyPr/>
        <a:lstStyle/>
        <a:p>
          <a:endParaRPr lang="en-US" sz="800"/>
        </a:p>
      </dgm:t>
    </dgm:pt>
    <dgm:pt modelId="{3B4E4185-4269-4ADE-B5B5-C1FE86C40A6A}">
      <dgm:prSet phldrT="[Text]" custT="1"/>
      <dgm:spPr/>
      <dgm:t>
        <a:bodyPr/>
        <a:lstStyle/>
        <a:p>
          <a:r>
            <a:rPr lang="en-US" sz="1000" dirty="0"/>
            <a:t>Check file is sent to the bank</a:t>
          </a:r>
        </a:p>
      </dgm:t>
    </dgm:pt>
    <dgm:pt modelId="{39C1B065-4EAA-4965-A922-5047BD58D066}" type="parTrans" cxnId="{D4353F2D-ADC2-4E24-89B2-721459357B56}">
      <dgm:prSet/>
      <dgm:spPr/>
      <dgm:t>
        <a:bodyPr/>
        <a:lstStyle/>
        <a:p>
          <a:endParaRPr lang="en-US" sz="800"/>
        </a:p>
      </dgm:t>
    </dgm:pt>
    <dgm:pt modelId="{5252515A-1869-4F6F-8A18-DC7866C9FB3F}" type="sibTrans" cxnId="{D4353F2D-ADC2-4E24-89B2-721459357B56}">
      <dgm:prSet/>
      <dgm:spPr/>
      <dgm:t>
        <a:bodyPr/>
        <a:lstStyle/>
        <a:p>
          <a:endParaRPr lang="en-US" sz="800"/>
        </a:p>
      </dgm:t>
    </dgm:pt>
    <dgm:pt modelId="{52B291F0-FF85-4B86-AF31-8A8DC00EF0A1}">
      <dgm:prSet phldrT="[Text]" custT="1"/>
      <dgm:spPr/>
      <dgm:t>
        <a:bodyPr/>
        <a:lstStyle/>
        <a:p>
          <a:r>
            <a:rPr lang="en-US" sz="1000" dirty="0"/>
            <a:t>WF will cut and mail checks</a:t>
          </a:r>
        </a:p>
      </dgm:t>
    </dgm:pt>
    <dgm:pt modelId="{7FF247FB-DCEC-451F-8272-4CD0B78BF8E1}" type="parTrans" cxnId="{0F308228-DF17-4B53-A145-FA3A4722E69B}">
      <dgm:prSet/>
      <dgm:spPr/>
      <dgm:t>
        <a:bodyPr/>
        <a:lstStyle/>
        <a:p>
          <a:endParaRPr lang="en-US" sz="800"/>
        </a:p>
      </dgm:t>
    </dgm:pt>
    <dgm:pt modelId="{69CF72F4-CF53-4CC7-8FD2-A66D1D58CB9C}" type="sibTrans" cxnId="{0F308228-DF17-4B53-A145-FA3A4722E69B}">
      <dgm:prSet/>
      <dgm:spPr/>
      <dgm:t>
        <a:bodyPr/>
        <a:lstStyle/>
        <a:p>
          <a:endParaRPr lang="en-US" sz="800"/>
        </a:p>
      </dgm:t>
    </dgm:pt>
    <dgm:pt modelId="{761DF1FB-D493-49B0-856C-E8D6A3936019}">
      <dgm:prSet phldrT="[Text]" custT="1"/>
      <dgm:spPr/>
      <dgm:t>
        <a:bodyPr/>
        <a:lstStyle/>
        <a:p>
          <a:r>
            <a:rPr lang="en-US" sz="1050" dirty="0"/>
            <a:t> Check process </a:t>
          </a:r>
        </a:p>
      </dgm:t>
    </dgm:pt>
    <dgm:pt modelId="{D66665C5-63D7-4428-9DF2-DB45BB9E1DCB}" type="parTrans" cxnId="{DF94C3E7-5434-4591-8BD7-B7CF18DCCEFE}">
      <dgm:prSet/>
      <dgm:spPr/>
      <dgm:t>
        <a:bodyPr/>
        <a:lstStyle/>
        <a:p>
          <a:endParaRPr lang="en-US" sz="800"/>
        </a:p>
      </dgm:t>
    </dgm:pt>
    <dgm:pt modelId="{BAD463B0-B39B-4058-A325-F0F0D231870F}" type="sibTrans" cxnId="{DF94C3E7-5434-4591-8BD7-B7CF18DCCEFE}">
      <dgm:prSet/>
      <dgm:spPr/>
      <dgm:t>
        <a:bodyPr/>
        <a:lstStyle/>
        <a:p>
          <a:endParaRPr lang="en-US" sz="800"/>
        </a:p>
      </dgm:t>
    </dgm:pt>
    <dgm:pt modelId="{43525834-9957-4CB3-9A30-0663CC76FC4E}">
      <dgm:prSet phldrT="[Text]" custT="1"/>
      <dgm:spPr/>
      <dgm:t>
        <a:bodyPr/>
        <a:lstStyle/>
        <a:p>
          <a:r>
            <a:rPr lang="en-US" sz="1000" dirty="0"/>
            <a:t>Associate Director</a:t>
          </a:r>
        </a:p>
      </dgm:t>
    </dgm:pt>
    <dgm:pt modelId="{9DEAD03B-5129-43AE-82DE-87BE4D92AA00}" type="parTrans" cxnId="{1B862BA4-6AB5-4B49-AE19-A691120BC86E}">
      <dgm:prSet/>
      <dgm:spPr/>
      <dgm:t>
        <a:bodyPr/>
        <a:lstStyle/>
        <a:p>
          <a:endParaRPr lang="en-US" sz="800"/>
        </a:p>
      </dgm:t>
    </dgm:pt>
    <dgm:pt modelId="{B09F2A91-3564-4534-8D79-7DB2F9944C5C}" type="sibTrans" cxnId="{1B862BA4-6AB5-4B49-AE19-A691120BC86E}">
      <dgm:prSet/>
      <dgm:spPr/>
      <dgm:t>
        <a:bodyPr/>
        <a:lstStyle/>
        <a:p>
          <a:endParaRPr lang="en-US" sz="800"/>
        </a:p>
      </dgm:t>
    </dgm:pt>
    <dgm:pt modelId="{E9AD6276-09B2-49DE-BAEE-A5A3E69CED83}">
      <dgm:prSet phldrT="[Text]" custT="1"/>
      <dgm:spPr/>
      <dgm:t>
        <a:bodyPr/>
        <a:lstStyle/>
        <a:p>
          <a:r>
            <a:rPr lang="en-US" sz="1050" dirty="0"/>
            <a:t>Voucher</a:t>
          </a:r>
        </a:p>
      </dgm:t>
    </dgm:pt>
    <dgm:pt modelId="{75E3E8D7-7EE1-4643-A2A7-5C899BBBBF05}" type="parTrans" cxnId="{05D799EF-91AC-4A87-912B-6D26D61F84D3}">
      <dgm:prSet/>
      <dgm:spPr/>
      <dgm:t>
        <a:bodyPr/>
        <a:lstStyle/>
        <a:p>
          <a:endParaRPr lang="en-US"/>
        </a:p>
      </dgm:t>
    </dgm:pt>
    <dgm:pt modelId="{8488DB52-FB7A-4F7C-95C6-1FFB94363AF4}" type="sibTrans" cxnId="{05D799EF-91AC-4A87-912B-6D26D61F84D3}">
      <dgm:prSet/>
      <dgm:spPr/>
      <dgm:t>
        <a:bodyPr/>
        <a:lstStyle/>
        <a:p>
          <a:endParaRPr lang="en-US"/>
        </a:p>
      </dgm:t>
    </dgm:pt>
    <dgm:pt modelId="{2FA4B415-89CB-4F17-A7D4-A246AD92D399}">
      <dgm:prSet phldrT="[Text]" custT="1"/>
      <dgm:spPr/>
      <dgm:t>
        <a:bodyPr/>
        <a:lstStyle/>
        <a:p>
          <a:r>
            <a:rPr lang="en-US" sz="1000" dirty="0"/>
            <a:t>WF will pay based on vendor enrollment ACH, CC or paper check</a:t>
          </a:r>
        </a:p>
      </dgm:t>
    </dgm:pt>
    <dgm:pt modelId="{44E9C669-D88C-4E5E-A93F-B4F67676C271}" type="parTrans" cxnId="{8482ECB2-AA8E-425B-B744-0143BA2FBE01}">
      <dgm:prSet/>
      <dgm:spPr/>
      <dgm:t>
        <a:bodyPr/>
        <a:lstStyle/>
        <a:p>
          <a:endParaRPr lang="en-US"/>
        </a:p>
      </dgm:t>
    </dgm:pt>
    <dgm:pt modelId="{326A15CB-73B5-4D93-AE5D-DE51BF33A933}" type="sibTrans" cxnId="{8482ECB2-AA8E-425B-B744-0143BA2FBE01}">
      <dgm:prSet/>
      <dgm:spPr/>
      <dgm:t>
        <a:bodyPr/>
        <a:lstStyle/>
        <a:p>
          <a:endParaRPr lang="en-US"/>
        </a:p>
      </dgm:t>
    </dgm:pt>
    <dgm:pt modelId="{E72E6509-22FA-4298-9171-F5BB4CCDCFEA}" type="pres">
      <dgm:prSet presAssocID="{7769C390-4547-43F8-B63F-F5D05EA675AF}" presName="theList" presStyleCnt="0">
        <dgm:presLayoutVars>
          <dgm:dir/>
          <dgm:animLvl val="lvl"/>
          <dgm:resizeHandles val="exact"/>
        </dgm:presLayoutVars>
      </dgm:prSet>
      <dgm:spPr/>
    </dgm:pt>
    <dgm:pt modelId="{F7AF61F1-F58F-47BD-807B-5E445D23A569}" type="pres">
      <dgm:prSet presAssocID="{E6996F61-7C89-4C06-B4D4-0C4B7AE3A541}" presName="compNode" presStyleCnt="0"/>
      <dgm:spPr/>
    </dgm:pt>
    <dgm:pt modelId="{6CBBEFD6-918C-4ABC-86E5-4DDD15424BA5}" type="pres">
      <dgm:prSet presAssocID="{E6996F61-7C89-4C06-B4D4-0C4B7AE3A541}" presName="noGeometry" presStyleCnt="0"/>
      <dgm:spPr/>
    </dgm:pt>
    <dgm:pt modelId="{308BB7B9-4A42-4D20-9C8F-44D6DCA61D36}" type="pres">
      <dgm:prSet presAssocID="{E6996F61-7C89-4C06-B4D4-0C4B7AE3A541}" presName="childTextVisible" presStyleLbl="bgAccFollowNode1" presStyleIdx="0" presStyleCnt="3" custScaleX="104538" custLinFactNeighborX="9301" custLinFactNeighborY="-2054">
        <dgm:presLayoutVars>
          <dgm:bulletEnabled val="1"/>
        </dgm:presLayoutVars>
      </dgm:prSet>
      <dgm:spPr/>
    </dgm:pt>
    <dgm:pt modelId="{A7F7A139-3708-472D-B126-22E98E8445B8}" type="pres">
      <dgm:prSet presAssocID="{E6996F61-7C89-4C06-B4D4-0C4B7AE3A541}" presName="childTextHidden" presStyleLbl="bgAccFollowNode1" presStyleIdx="0" presStyleCnt="3"/>
      <dgm:spPr/>
    </dgm:pt>
    <dgm:pt modelId="{1AD908A1-19FA-4F4C-A9A6-488E43E844FB}" type="pres">
      <dgm:prSet presAssocID="{E6996F61-7C89-4C06-B4D4-0C4B7AE3A541}" presName="parentText" presStyleLbl="node1" presStyleIdx="0" presStyleCnt="3" custScaleX="107597" custScaleY="106780" custLinFactNeighborX="13232" custLinFactNeighborY="-1257">
        <dgm:presLayoutVars>
          <dgm:chMax val="1"/>
          <dgm:bulletEnabled val="1"/>
        </dgm:presLayoutVars>
      </dgm:prSet>
      <dgm:spPr/>
    </dgm:pt>
    <dgm:pt modelId="{478A21DC-542F-414F-B7DE-EC970682E465}" type="pres">
      <dgm:prSet presAssocID="{E6996F61-7C89-4C06-B4D4-0C4B7AE3A541}" presName="aSpace" presStyleCnt="0"/>
      <dgm:spPr/>
    </dgm:pt>
    <dgm:pt modelId="{D753B41E-C126-4BC0-80B3-96D34A189E1C}" type="pres">
      <dgm:prSet presAssocID="{7F7C1799-524F-42CF-9629-6C182B17DA0E}" presName="compNode" presStyleCnt="0"/>
      <dgm:spPr/>
    </dgm:pt>
    <dgm:pt modelId="{921D41E0-47D2-4511-8EA6-70B3121B4BF8}" type="pres">
      <dgm:prSet presAssocID="{7F7C1799-524F-42CF-9629-6C182B17DA0E}" presName="noGeometry" presStyleCnt="0"/>
      <dgm:spPr/>
    </dgm:pt>
    <dgm:pt modelId="{51CCAA6F-4114-4E5B-946B-15A53C6E13DF}" type="pres">
      <dgm:prSet presAssocID="{7F7C1799-524F-42CF-9629-6C182B17DA0E}" presName="childTextVisible" presStyleLbl="bgAccFollowNode1" presStyleIdx="1" presStyleCnt="3" custLinFactNeighborX="4933" custLinFactNeighborY="-705">
        <dgm:presLayoutVars>
          <dgm:bulletEnabled val="1"/>
        </dgm:presLayoutVars>
      </dgm:prSet>
      <dgm:spPr/>
    </dgm:pt>
    <dgm:pt modelId="{CC8FD68D-AECC-4C15-9E1C-92897975E1BD}" type="pres">
      <dgm:prSet presAssocID="{7F7C1799-524F-42CF-9629-6C182B17DA0E}" presName="childTextHidden" presStyleLbl="bgAccFollowNode1" presStyleIdx="1" presStyleCnt="3"/>
      <dgm:spPr/>
    </dgm:pt>
    <dgm:pt modelId="{E5166837-4231-4A9B-A311-C23909057634}" type="pres">
      <dgm:prSet presAssocID="{7F7C1799-524F-42CF-9629-6C182B17DA0E}" presName="parentText" presStyleLbl="node1" presStyleIdx="1" presStyleCnt="3" custScaleX="119076" custScaleY="104556" custLinFactNeighborX="449" custLinFactNeighborY="2660">
        <dgm:presLayoutVars>
          <dgm:chMax val="1"/>
          <dgm:bulletEnabled val="1"/>
        </dgm:presLayoutVars>
      </dgm:prSet>
      <dgm:spPr/>
    </dgm:pt>
    <dgm:pt modelId="{41D40882-16E9-4EE3-B1D9-DD9036A9033C}" type="pres">
      <dgm:prSet presAssocID="{7F7C1799-524F-42CF-9629-6C182B17DA0E}" presName="aSpace" presStyleCnt="0"/>
      <dgm:spPr/>
    </dgm:pt>
    <dgm:pt modelId="{C01B22E7-F6C0-4F1E-9C10-FFE752CE6B01}" type="pres">
      <dgm:prSet presAssocID="{9564CD51-106A-4F7A-8853-58D574B3FD92}" presName="compNode" presStyleCnt="0"/>
      <dgm:spPr/>
    </dgm:pt>
    <dgm:pt modelId="{72D444C5-EB60-49CC-A22B-0CF9F54F855E}" type="pres">
      <dgm:prSet presAssocID="{9564CD51-106A-4F7A-8853-58D574B3FD92}" presName="noGeometry" presStyleCnt="0"/>
      <dgm:spPr/>
    </dgm:pt>
    <dgm:pt modelId="{14DEE661-F965-49DD-86EB-0C85ACD7D9E5}" type="pres">
      <dgm:prSet presAssocID="{9564CD51-106A-4F7A-8853-58D574B3FD92}" presName="childTextVisible" presStyleLbl="bgAccFollowNode1" presStyleIdx="2" presStyleCnt="3" custScaleX="126019" custLinFactNeighborX="3352" custLinFactNeighborY="2181">
        <dgm:presLayoutVars>
          <dgm:bulletEnabled val="1"/>
        </dgm:presLayoutVars>
      </dgm:prSet>
      <dgm:spPr/>
    </dgm:pt>
    <dgm:pt modelId="{4F2F3BC0-702A-461A-AE49-CA7314003512}" type="pres">
      <dgm:prSet presAssocID="{9564CD51-106A-4F7A-8853-58D574B3FD92}" presName="childTextHidden" presStyleLbl="bgAccFollowNode1" presStyleIdx="2" presStyleCnt="3"/>
      <dgm:spPr/>
    </dgm:pt>
    <dgm:pt modelId="{4E531B50-6065-4BD4-A0E0-0DFF62C05939}" type="pres">
      <dgm:prSet presAssocID="{9564CD51-106A-4F7A-8853-58D574B3FD92}" presName="parentText" presStyleLbl="node1" presStyleIdx="2" presStyleCnt="3" custScaleX="114104" custScaleY="98001" custLinFactNeighborX="-17429" custLinFactNeighborY="2546">
        <dgm:presLayoutVars>
          <dgm:chMax val="1"/>
          <dgm:bulletEnabled val="1"/>
        </dgm:presLayoutVars>
      </dgm:prSet>
      <dgm:spPr/>
    </dgm:pt>
  </dgm:ptLst>
  <dgm:cxnLst>
    <dgm:cxn modelId="{E4CA1203-6667-4CE4-9667-09B56DEFD2ED}" type="presOf" srcId="{277F918C-D779-4143-AEF4-3D8A3C0B20CB}" destId="{308BB7B9-4A42-4D20-9C8F-44D6DCA61D36}" srcOrd="0" destOrd="0" presId="urn:microsoft.com/office/officeart/2005/8/layout/hProcess6"/>
    <dgm:cxn modelId="{23AB5B0F-0CCC-4747-B50E-AF8079DC1D0C}" type="presOf" srcId="{52B291F0-FF85-4B86-AF31-8A8DC00EF0A1}" destId="{14DEE661-F965-49DD-86EB-0C85ACD7D9E5}" srcOrd="0" destOrd="1" presId="urn:microsoft.com/office/officeart/2005/8/layout/hProcess6"/>
    <dgm:cxn modelId="{5449A61B-802E-4B76-930E-9B49D900EFA7}" type="presOf" srcId="{2FA4B415-89CB-4F17-A7D4-A246AD92D399}" destId="{14DEE661-F965-49DD-86EB-0C85ACD7D9E5}" srcOrd="0" destOrd="2" presId="urn:microsoft.com/office/officeart/2005/8/layout/hProcess6"/>
    <dgm:cxn modelId="{0531D01C-D5CC-4340-933E-EAAE171F97EC}" type="presOf" srcId="{7F7C1799-524F-42CF-9629-6C182B17DA0E}" destId="{E5166837-4231-4A9B-A311-C23909057634}" srcOrd="0" destOrd="0" presId="urn:microsoft.com/office/officeart/2005/8/layout/hProcess6"/>
    <dgm:cxn modelId="{F773A324-3CCD-4F4D-82EE-299EFE21CD01}" srcId="{7769C390-4547-43F8-B63F-F5D05EA675AF}" destId="{7F7C1799-524F-42CF-9629-6C182B17DA0E}" srcOrd="1" destOrd="0" parTransId="{F5CEED7F-0E48-420F-A859-42435E3A5641}" sibTransId="{02B1B761-9DF4-4828-8B6B-036257A7AF79}"/>
    <dgm:cxn modelId="{0F308228-DF17-4B53-A145-FA3A4722E69B}" srcId="{9564CD51-106A-4F7A-8853-58D574B3FD92}" destId="{52B291F0-FF85-4B86-AF31-8A8DC00EF0A1}" srcOrd="1" destOrd="0" parTransId="{7FF247FB-DCEC-451F-8272-4CD0B78BF8E1}" sibTransId="{69CF72F4-CF53-4CC7-8FD2-A66D1D58CB9C}"/>
    <dgm:cxn modelId="{D4353F2D-ADC2-4E24-89B2-721459357B56}" srcId="{9564CD51-106A-4F7A-8853-58D574B3FD92}" destId="{3B4E4185-4269-4ADE-B5B5-C1FE86C40A6A}" srcOrd="0" destOrd="0" parTransId="{39C1B065-4EAA-4965-A922-5047BD58D066}" sibTransId="{5252515A-1869-4F6F-8A18-DC7866C9FB3F}"/>
    <dgm:cxn modelId="{DBF77D3B-FD5E-4692-886E-7D975F3F9A53}" type="presOf" srcId="{43525834-9957-4CB3-9A30-0663CC76FC4E}" destId="{CC8FD68D-AECC-4C15-9E1C-92897975E1BD}" srcOrd="1" destOrd="1" presId="urn:microsoft.com/office/officeart/2005/8/layout/hProcess6"/>
    <dgm:cxn modelId="{09476040-3E33-4C81-A9A1-B7FE5A386522}" type="presOf" srcId="{43525834-9957-4CB3-9A30-0663CC76FC4E}" destId="{51CCAA6F-4114-4E5B-946B-15A53C6E13DF}" srcOrd="0" destOrd="1" presId="urn:microsoft.com/office/officeart/2005/8/layout/hProcess6"/>
    <dgm:cxn modelId="{A99C1E6A-A0AF-4DBB-8C73-3A8F9336A4C7}" srcId="{7F7C1799-524F-42CF-9629-6C182B17DA0E}" destId="{BFDD773F-C6E5-4406-9C24-5165797FF8E3}" srcOrd="0" destOrd="0" parTransId="{A2755C63-8168-420B-BB68-475AA02BC0D2}" sibTransId="{9DD1C5D5-6F2B-4636-B7CB-55D4B55A8635}"/>
    <dgm:cxn modelId="{C9583E50-4860-436C-B714-358CF7F80766}" srcId="{7769C390-4547-43F8-B63F-F5D05EA675AF}" destId="{9564CD51-106A-4F7A-8853-58D574B3FD92}" srcOrd="2" destOrd="0" parTransId="{169FCC44-E9A1-4A9C-AC5B-3880B281399E}" sibTransId="{6D719AFD-B713-476B-90B3-10E09F3E40E1}"/>
    <dgm:cxn modelId="{A84ED772-CF6F-49C5-92F9-CD744825AFE5}" srcId="{E6996F61-7C89-4C06-B4D4-0C4B7AE3A541}" destId="{277F918C-D779-4143-AEF4-3D8A3C0B20CB}" srcOrd="0" destOrd="0" parTransId="{A2D388A7-2D8E-4F8F-AD05-408F2EBABCE9}" sibTransId="{BF37FCD3-DC19-4240-A9FA-7FDAA1089504}"/>
    <dgm:cxn modelId="{CB373357-46F4-4EF8-B066-8B7206592EB0}" type="presOf" srcId="{BFDD773F-C6E5-4406-9C24-5165797FF8E3}" destId="{CC8FD68D-AECC-4C15-9E1C-92897975E1BD}" srcOrd="1" destOrd="0" presId="urn:microsoft.com/office/officeart/2005/8/layout/hProcess6"/>
    <dgm:cxn modelId="{503D347A-B812-4CEC-997A-36A3C21AB9EA}" type="presOf" srcId="{7769C390-4547-43F8-B63F-F5D05EA675AF}" destId="{E72E6509-22FA-4298-9171-F5BB4CCDCFEA}" srcOrd="0" destOrd="0" presId="urn:microsoft.com/office/officeart/2005/8/layout/hProcess6"/>
    <dgm:cxn modelId="{D107DE7E-8E7A-479E-AA95-BDA94283D687}" type="presOf" srcId="{B591E421-F7C0-48CD-A7D2-6FADCDC4367B}" destId="{51CCAA6F-4114-4E5B-946B-15A53C6E13DF}" srcOrd="0" destOrd="2" presId="urn:microsoft.com/office/officeart/2005/8/layout/hProcess6"/>
    <dgm:cxn modelId="{3C9B8C83-7486-41CF-9662-37BA5AC92FFC}" type="presOf" srcId="{52B291F0-FF85-4B86-AF31-8A8DC00EF0A1}" destId="{4F2F3BC0-702A-461A-AE49-CA7314003512}" srcOrd="1" destOrd="1" presId="urn:microsoft.com/office/officeart/2005/8/layout/hProcess6"/>
    <dgm:cxn modelId="{5A25D187-E240-4C10-9DF0-DC2656D53A8E}" type="presOf" srcId="{E6996F61-7C89-4C06-B4D4-0C4B7AE3A541}" destId="{1AD908A1-19FA-4F4C-A9A6-488E43E844FB}" srcOrd="0" destOrd="0" presId="urn:microsoft.com/office/officeart/2005/8/layout/hProcess6"/>
    <dgm:cxn modelId="{1B862BA4-6AB5-4B49-AE19-A691120BC86E}" srcId="{7F7C1799-524F-42CF-9629-6C182B17DA0E}" destId="{43525834-9957-4CB3-9A30-0663CC76FC4E}" srcOrd="1" destOrd="0" parTransId="{9DEAD03B-5129-43AE-82DE-87BE4D92AA00}" sibTransId="{B09F2A91-3564-4534-8D79-7DB2F9944C5C}"/>
    <dgm:cxn modelId="{0140C7A5-1847-4503-BA22-EC5DAA848C98}" type="presOf" srcId="{2FA4B415-89CB-4F17-A7D4-A246AD92D399}" destId="{4F2F3BC0-702A-461A-AE49-CA7314003512}" srcOrd="1" destOrd="2" presId="urn:microsoft.com/office/officeart/2005/8/layout/hProcess6"/>
    <dgm:cxn modelId="{6261B5AA-B45D-40AF-87C9-1676B59FF52D}" type="presOf" srcId="{761DF1FB-D493-49B0-856C-E8D6A3936019}" destId="{A7F7A139-3708-472D-B126-22E98E8445B8}" srcOrd="1" destOrd="2" presId="urn:microsoft.com/office/officeart/2005/8/layout/hProcess6"/>
    <dgm:cxn modelId="{A4B9A4AF-3A7C-4364-B0F8-BB6CB243E7EA}" type="presOf" srcId="{761DF1FB-D493-49B0-856C-E8D6A3936019}" destId="{308BB7B9-4A42-4D20-9C8F-44D6DCA61D36}" srcOrd="0" destOrd="2" presId="urn:microsoft.com/office/officeart/2005/8/layout/hProcess6"/>
    <dgm:cxn modelId="{316F09B0-C348-4567-B092-7E0E0EC05036}" type="presOf" srcId="{3B4E4185-4269-4ADE-B5B5-C1FE86C40A6A}" destId="{14DEE661-F965-49DD-86EB-0C85ACD7D9E5}" srcOrd="0" destOrd="0" presId="urn:microsoft.com/office/officeart/2005/8/layout/hProcess6"/>
    <dgm:cxn modelId="{4FE17FB0-EA6A-4356-871B-EA80B5A8734F}" srcId="{7769C390-4547-43F8-B63F-F5D05EA675AF}" destId="{E6996F61-7C89-4C06-B4D4-0C4B7AE3A541}" srcOrd="0" destOrd="0" parTransId="{477BFA63-E4E3-4883-93D9-B03E60C18942}" sibTransId="{89478C4B-E609-4B7B-81A2-EC78136EFA80}"/>
    <dgm:cxn modelId="{8482ECB2-AA8E-425B-B744-0143BA2FBE01}" srcId="{9564CD51-106A-4F7A-8853-58D574B3FD92}" destId="{2FA4B415-89CB-4F17-A7D4-A246AD92D399}" srcOrd="2" destOrd="0" parTransId="{44E9C669-D88C-4E5E-A93F-B4F67676C271}" sibTransId="{326A15CB-73B5-4D93-AE5D-DE51BF33A933}"/>
    <dgm:cxn modelId="{216524B6-6B40-480E-90EA-F30A44A8186E}" type="presOf" srcId="{277F918C-D779-4143-AEF4-3D8A3C0B20CB}" destId="{A7F7A139-3708-472D-B126-22E98E8445B8}" srcOrd="1" destOrd="0" presId="urn:microsoft.com/office/officeart/2005/8/layout/hProcess6"/>
    <dgm:cxn modelId="{D6D103BC-7501-48FA-BC9B-F8FA4DD90A02}" type="presOf" srcId="{9564CD51-106A-4F7A-8853-58D574B3FD92}" destId="{4E531B50-6065-4BD4-A0E0-0DFF62C05939}" srcOrd="0" destOrd="0" presId="urn:microsoft.com/office/officeart/2005/8/layout/hProcess6"/>
    <dgm:cxn modelId="{21B700C7-4E99-4FD1-BE04-23BC660DDC21}" type="presOf" srcId="{3B4E4185-4269-4ADE-B5B5-C1FE86C40A6A}" destId="{4F2F3BC0-702A-461A-AE49-CA7314003512}" srcOrd="1" destOrd="0" presId="urn:microsoft.com/office/officeart/2005/8/layout/hProcess6"/>
    <dgm:cxn modelId="{8158E6CF-D775-43AB-AFFC-949DEEEFE9C3}" type="presOf" srcId="{E9AD6276-09B2-49DE-BAEE-A5A3E69CED83}" destId="{308BB7B9-4A42-4D20-9C8F-44D6DCA61D36}" srcOrd="0" destOrd="1" presId="urn:microsoft.com/office/officeart/2005/8/layout/hProcess6"/>
    <dgm:cxn modelId="{D91D73D8-A380-4081-B496-6F94BD8D8390}" type="presOf" srcId="{BFDD773F-C6E5-4406-9C24-5165797FF8E3}" destId="{51CCAA6F-4114-4E5B-946B-15A53C6E13DF}" srcOrd="0" destOrd="0" presId="urn:microsoft.com/office/officeart/2005/8/layout/hProcess6"/>
    <dgm:cxn modelId="{D4A4ECE0-8897-4F94-AC6E-8F33D25620FB}" srcId="{7F7C1799-524F-42CF-9629-6C182B17DA0E}" destId="{B591E421-F7C0-48CD-A7D2-6FADCDC4367B}" srcOrd="2" destOrd="0" parTransId="{B6854066-506D-4C5E-971D-709B29698D7F}" sibTransId="{2C7B43D1-2CC2-4F8B-A3EE-65D83E638290}"/>
    <dgm:cxn modelId="{4D2B1CE5-08CF-4913-A76A-A6B36C88D8D8}" type="presOf" srcId="{B591E421-F7C0-48CD-A7D2-6FADCDC4367B}" destId="{CC8FD68D-AECC-4C15-9E1C-92897975E1BD}" srcOrd="1" destOrd="2" presId="urn:microsoft.com/office/officeart/2005/8/layout/hProcess6"/>
    <dgm:cxn modelId="{DF94C3E7-5434-4591-8BD7-B7CF18DCCEFE}" srcId="{E6996F61-7C89-4C06-B4D4-0C4B7AE3A541}" destId="{761DF1FB-D493-49B0-856C-E8D6A3936019}" srcOrd="2" destOrd="0" parTransId="{D66665C5-63D7-4428-9DF2-DB45BB9E1DCB}" sibTransId="{BAD463B0-B39B-4058-A325-F0F0D231870F}"/>
    <dgm:cxn modelId="{05D799EF-91AC-4A87-912B-6D26D61F84D3}" srcId="{E6996F61-7C89-4C06-B4D4-0C4B7AE3A541}" destId="{E9AD6276-09B2-49DE-BAEE-A5A3E69CED83}" srcOrd="1" destOrd="0" parTransId="{75E3E8D7-7EE1-4643-A2A7-5C899BBBBF05}" sibTransId="{8488DB52-FB7A-4F7C-95C6-1FFB94363AF4}"/>
    <dgm:cxn modelId="{CAC281F5-4CF4-449A-885B-56F7BFF8FEAC}" type="presOf" srcId="{E9AD6276-09B2-49DE-BAEE-A5A3E69CED83}" destId="{A7F7A139-3708-472D-B126-22E98E8445B8}" srcOrd="1" destOrd="1" presId="urn:microsoft.com/office/officeart/2005/8/layout/hProcess6"/>
    <dgm:cxn modelId="{561F531D-4E34-4089-9220-BDE0E1B793C2}" type="presParOf" srcId="{E72E6509-22FA-4298-9171-F5BB4CCDCFEA}" destId="{F7AF61F1-F58F-47BD-807B-5E445D23A569}" srcOrd="0" destOrd="0" presId="urn:microsoft.com/office/officeart/2005/8/layout/hProcess6"/>
    <dgm:cxn modelId="{0F67EAFD-8A1F-40F4-A0DF-85A7E59E5A5B}" type="presParOf" srcId="{F7AF61F1-F58F-47BD-807B-5E445D23A569}" destId="{6CBBEFD6-918C-4ABC-86E5-4DDD15424BA5}" srcOrd="0" destOrd="0" presId="urn:microsoft.com/office/officeart/2005/8/layout/hProcess6"/>
    <dgm:cxn modelId="{B6E1DCC1-C342-4F0E-8AB3-1534A691B8AD}" type="presParOf" srcId="{F7AF61F1-F58F-47BD-807B-5E445D23A569}" destId="{308BB7B9-4A42-4D20-9C8F-44D6DCA61D36}" srcOrd="1" destOrd="0" presId="urn:microsoft.com/office/officeart/2005/8/layout/hProcess6"/>
    <dgm:cxn modelId="{EB1DBE00-A84A-4C10-A528-436F20C2910A}" type="presParOf" srcId="{F7AF61F1-F58F-47BD-807B-5E445D23A569}" destId="{A7F7A139-3708-472D-B126-22E98E8445B8}" srcOrd="2" destOrd="0" presId="urn:microsoft.com/office/officeart/2005/8/layout/hProcess6"/>
    <dgm:cxn modelId="{C99D6B8D-DEA1-4481-84A8-75BAED732AF5}" type="presParOf" srcId="{F7AF61F1-F58F-47BD-807B-5E445D23A569}" destId="{1AD908A1-19FA-4F4C-A9A6-488E43E844FB}" srcOrd="3" destOrd="0" presId="urn:microsoft.com/office/officeart/2005/8/layout/hProcess6"/>
    <dgm:cxn modelId="{0FB33931-CCF7-411C-AD2C-9812AEC1F0AC}" type="presParOf" srcId="{E72E6509-22FA-4298-9171-F5BB4CCDCFEA}" destId="{478A21DC-542F-414F-B7DE-EC970682E465}" srcOrd="1" destOrd="0" presId="urn:microsoft.com/office/officeart/2005/8/layout/hProcess6"/>
    <dgm:cxn modelId="{530AFFFA-C003-45E0-90A1-99CE8CED2510}" type="presParOf" srcId="{E72E6509-22FA-4298-9171-F5BB4CCDCFEA}" destId="{D753B41E-C126-4BC0-80B3-96D34A189E1C}" srcOrd="2" destOrd="0" presId="urn:microsoft.com/office/officeart/2005/8/layout/hProcess6"/>
    <dgm:cxn modelId="{A2EEE005-1023-41C6-8125-B837023256A0}" type="presParOf" srcId="{D753B41E-C126-4BC0-80B3-96D34A189E1C}" destId="{921D41E0-47D2-4511-8EA6-70B3121B4BF8}" srcOrd="0" destOrd="0" presId="urn:microsoft.com/office/officeart/2005/8/layout/hProcess6"/>
    <dgm:cxn modelId="{03424175-1C6A-4E7F-AD78-0A3C3D3BB696}" type="presParOf" srcId="{D753B41E-C126-4BC0-80B3-96D34A189E1C}" destId="{51CCAA6F-4114-4E5B-946B-15A53C6E13DF}" srcOrd="1" destOrd="0" presId="urn:microsoft.com/office/officeart/2005/8/layout/hProcess6"/>
    <dgm:cxn modelId="{D1F8DE7D-BE7E-40C0-BC7B-98F6B59D7B5C}" type="presParOf" srcId="{D753B41E-C126-4BC0-80B3-96D34A189E1C}" destId="{CC8FD68D-AECC-4C15-9E1C-92897975E1BD}" srcOrd="2" destOrd="0" presId="urn:microsoft.com/office/officeart/2005/8/layout/hProcess6"/>
    <dgm:cxn modelId="{7019F2B2-C9AF-4FB2-BB95-D8BF558CEB2C}" type="presParOf" srcId="{D753B41E-C126-4BC0-80B3-96D34A189E1C}" destId="{E5166837-4231-4A9B-A311-C23909057634}" srcOrd="3" destOrd="0" presId="urn:microsoft.com/office/officeart/2005/8/layout/hProcess6"/>
    <dgm:cxn modelId="{1A8E3350-6F42-46B9-902C-0F0AC13ABB91}" type="presParOf" srcId="{E72E6509-22FA-4298-9171-F5BB4CCDCFEA}" destId="{41D40882-16E9-4EE3-B1D9-DD9036A9033C}" srcOrd="3" destOrd="0" presId="urn:microsoft.com/office/officeart/2005/8/layout/hProcess6"/>
    <dgm:cxn modelId="{15173621-5F01-4F0A-BFFC-8A87E47C0E51}" type="presParOf" srcId="{E72E6509-22FA-4298-9171-F5BB4CCDCFEA}" destId="{C01B22E7-F6C0-4F1E-9C10-FFE752CE6B01}" srcOrd="4" destOrd="0" presId="urn:microsoft.com/office/officeart/2005/8/layout/hProcess6"/>
    <dgm:cxn modelId="{B61BA6EC-6E6A-46F7-92EB-14E9F48D9436}" type="presParOf" srcId="{C01B22E7-F6C0-4F1E-9C10-FFE752CE6B01}" destId="{72D444C5-EB60-49CC-A22B-0CF9F54F855E}" srcOrd="0" destOrd="0" presId="urn:microsoft.com/office/officeart/2005/8/layout/hProcess6"/>
    <dgm:cxn modelId="{8A5ABF04-03E9-4B40-87FA-671EBA67295A}" type="presParOf" srcId="{C01B22E7-F6C0-4F1E-9C10-FFE752CE6B01}" destId="{14DEE661-F965-49DD-86EB-0C85ACD7D9E5}" srcOrd="1" destOrd="0" presId="urn:microsoft.com/office/officeart/2005/8/layout/hProcess6"/>
    <dgm:cxn modelId="{DF3ADBE9-3CE6-4172-BFBD-F24486200AB0}" type="presParOf" srcId="{C01B22E7-F6C0-4F1E-9C10-FFE752CE6B01}" destId="{4F2F3BC0-702A-461A-AE49-CA7314003512}" srcOrd="2" destOrd="0" presId="urn:microsoft.com/office/officeart/2005/8/layout/hProcess6"/>
    <dgm:cxn modelId="{C9E98F08-6D79-4C0A-A620-B3F39A468131}" type="presParOf" srcId="{C01B22E7-F6C0-4F1E-9C10-FFE752CE6B01}" destId="{4E531B50-6065-4BD4-A0E0-0DFF62C0593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BCD39-2E99-4895-9111-996E99C9626F}">
      <dsp:nvSpPr>
        <dsp:cNvPr id="0" name=""/>
        <dsp:cNvSpPr/>
      </dsp:nvSpPr>
      <dsp:spPr>
        <a:xfrm rot="5400000">
          <a:off x="-209673" y="216571"/>
          <a:ext cx="1397820" cy="9784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r>
            <a:rPr lang="en-US" sz="1400" kern="1200" dirty="0"/>
            <a:t>University</a:t>
          </a:r>
        </a:p>
        <a:p>
          <a:pPr marL="0" lvl="0" indent="0" algn="ctr" defTabSz="533400">
            <a:lnSpc>
              <a:spcPct val="90000"/>
            </a:lnSpc>
            <a:spcBef>
              <a:spcPct val="0"/>
            </a:spcBef>
            <a:spcAft>
              <a:spcPct val="35000"/>
            </a:spcAft>
            <a:buNone/>
          </a:pPr>
          <a:r>
            <a:rPr lang="en-US" sz="1400" kern="1200" dirty="0"/>
            <a:t>Procurement</a:t>
          </a:r>
        </a:p>
      </dsp:txBody>
      <dsp:txXfrm rot="-5400000">
        <a:off x="0" y="496135"/>
        <a:ext cx="978474" cy="419346"/>
      </dsp:txXfrm>
    </dsp:sp>
    <dsp:sp modelId="{843F7697-9AFA-4AD9-A818-88997044BCB2}">
      <dsp:nvSpPr>
        <dsp:cNvPr id="0" name=""/>
        <dsp:cNvSpPr/>
      </dsp:nvSpPr>
      <dsp:spPr>
        <a:xfrm rot="5400000">
          <a:off x="3784670" y="-2806196"/>
          <a:ext cx="909061" cy="65214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REQUISITIONS</a:t>
          </a:r>
        </a:p>
        <a:p>
          <a:pPr marL="228600" lvl="1" indent="-228600" algn="l" defTabSz="1155700">
            <a:lnSpc>
              <a:spcPct val="90000"/>
            </a:lnSpc>
            <a:spcBef>
              <a:spcPct val="0"/>
            </a:spcBef>
            <a:spcAft>
              <a:spcPct val="15000"/>
            </a:spcAft>
            <a:buChar char="•"/>
          </a:pPr>
          <a:r>
            <a:rPr lang="en-US" sz="2600" kern="1200" dirty="0"/>
            <a:t>PURCHASE ORDERS</a:t>
          </a:r>
        </a:p>
      </dsp:txBody>
      <dsp:txXfrm rot="-5400000">
        <a:off x="978475" y="44376"/>
        <a:ext cx="6477076" cy="820307"/>
      </dsp:txXfrm>
    </dsp:sp>
    <dsp:sp modelId="{21D54EFA-ED25-42B2-BAA7-2BDE5B256123}">
      <dsp:nvSpPr>
        <dsp:cNvPr id="0" name=""/>
        <dsp:cNvSpPr/>
      </dsp:nvSpPr>
      <dsp:spPr>
        <a:xfrm rot="5400000">
          <a:off x="-200054" y="1186462"/>
          <a:ext cx="1397820" cy="9784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Materiel </a:t>
          </a:r>
          <a:r>
            <a:rPr lang="en-US" sz="1400" kern="1200" baseline="0" dirty="0"/>
            <a:t>Services</a:t>
          </a:r>
        </a:p>
      </dsp:txBody>
      <dsp:txXfrm rot="-5400000">
        <a:off x="9619" y="1466026"/>
        <a:ext cx="978474" cy="419346"/>
      </dsp:txXfrm>
    </dsp:sp>
    <dsp:sp modelId="{17FA3889-BBC4-4A94-8E7C-4C7287863CF1}">
      <dsp:nvSpPr>
        <dsp:cNvPr id="0" name=""/>
        <dsp:cNvSpPr/>
      </dsp:nvSpPr>
      <dsp:spPr>
        <a:xfrm rot="5400000">
          <a:off x="3784909" y="-1590239"/>
          <a:ext cx="908583" cy="65214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RECEIVING</a:t>
          </a:r>
        </a:p>
      </dsp:txBody>
      <dsp:txXfrm rot="-5400000">
        <a:off x="978475" y="1260548"/>
        <a:ext cx="6477100" cy="819877"/>
      </dsp:txXfrm>
    </dsp:sp>
    <dsp:sp modelId="{2ADF3D7C-53C3-4AE0-93F4-81FBDF51FF1F}">
      <dsp:nvSpPr>
        <dsp:cNvPr id="0" name=""/>
        <dsp:cNvSpPr/>
      </dsp:nvSpPr>
      <dsp:spPr>
        <a:xfrm rot="5400000">
          <a:off x="-200054" y="2159791"/>
          <a:ext cx="1397820" cy="9784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dirty="0"/>
            <a:t> Requesting Department</a:t>
          </a:r>
        </a:p>
      </dsp:txBody>
      <dsp:txXfrm rot="-5400000">
        <a:off x="9619" y="2439355"/>
        <a:ext cx="978474" cy="419346"/>
      </dsp:txXfrm>
    </dsp:sp>
    <dsp:sp modelId="{FB1B6913-E901-42CD-93A0-5A6C7FF889F9}">
      <dsp:nvSpPr>
        <dsp:cNvPr id="0" name=""/>
        <dsp:cNvSpPr/>
      </dsp:nvSpPr>
      <dsp:spPr>
        <a:xfrm rot="5400000">
          <a:off x="3784909" y="-336644"/>
          <a:ext cx="908583" cy="65214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PURCHASE ORDER RECEIVING</a:t>
          </a:r>
        </a:p>
      </dsp:txBody>
      <dsp:txXfrm rot="-5400000">
        <a:off x="978475" y="2514143"/>
        <a:ext cx="6477100" cy="819877"/>
      </dsp:txXfrm>
    </dsp:sp>
    <dsp:sp modelId="{E7BEE053-5416-40D8-8E9C-EB45BBC64B7E}">
      <dsp:nvSpPr>
        <dsp:cNvPr id="0" name=""/>
        <dsp:cNvSpPr/>
      </dsp:nvSpPr>
      <dsp:spPr>
        <a:xfrm rot="5400000">
          <a:off x="-208215" y="3004157"/>
          <a:ext cx="1397820" cy="9784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PURCHASE</a:t>
          </a:r>
          <a:r>
            <a:rPr lang="en-US" sz="1000" kern="1200" dirty="0"/>
            <a:t> ORDER RECEIVING</a:t>
          </a:r>
        </a:p>
      </dsp:txBody>
      <dsp:txXfrm rot="-5400000">
        <a:off x="1458" y="3283721"/>
        <a:ext cx="978474" cy="419346"/>
      </dsp:txXfrm>
    </dsp:sp>
    <dsp:sp modelId="{BEEC48B4-8C94-469F-9008-FE8812D9722A}">
      <dsp:nvSpPr>
        <dsp:cNvPr id="0" name=""/>
        <dsp:cNvSpPr/>
      </dsp:nvSpPr>
      <dsp:spPr>
        <a:xfrm rot="5400000">
          <a:off x="3784909" y="1109270"/>
          <a:ext cx="908583" cy="65214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VOUCHERS</a:t>
          </a:r>
        </a:p>
        <a:p>
          <a:pPr marL="228600" lvl="1" indent="-228600" algn="l" defTabSz="1155700">
            <a:lnSpc>
              <a:spcPct val="90000"/>
            </a:lnSpc>
            <a:spcBef>
              <a:spcPct val="0"/>
            </a:spcBef>
            <a:spcAft>
              <a:spcPct val="15000"/>
            </a:spcAft>
            <a:buChar char="•"/>
          </a:pPr>
          <a:r>
            <a:rPr lang="en-US" sz="2600" kern="1200" dirty="0"/>
            <a:t>CHECKS</a:t>
          </a:r>
        </a:p>
      </dsp:txBody>
      <dsp:txXfrm rot="-5400000">
        <a:off x="978475" y="3960058"/>
        <a:ext cx="6477100" cy="819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BB7B9-4A42-4D20-9C8F-44D6DCA61D36}">
      <dsp:nvSpPr>
        <dsp:cNvPr id="0" name=""/>
        <dsp:cNvSpPr/>
      </dsp:nvSpPr>
      <dsp:spPr>
        <a:xfrm>
          <a:off x="870345" y="1018723"/>
          <a:ext cx="2658024" cy="222258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a:t>Matching Po and Invoice</a:t>
          </a:r>
        </a:p>
        <a:p>
          <a:pPr marL="57150" lvl="1" indent="-57150" algn="l" defTabSz="466725">
            <a:lnSpc>
              <a:spcPct val="90000"/>
            </a:lnSpc>
            <a:spcBef>
              <a:spcPct val="0"/>
            </a:spcBef>
            <a:spcAft>
              <a:spcPct val="15000"/>
            </a:spcAft>
            <a:buChar char="•"/>
          </a:pPr>
          <a:r>
            <a:rPr lang="en-US" sz="1050" kern="1200" dirty="0"/>
            <a:t>Voucher</a:t>
          </a:r>
        </a:p>
        <a:p>
          <a:pPr marL="57150" lvl="1" indent="-57150" algn="l" defTabSz="466725">
            <a:lnSpc>
              <a:spcPct val="90000"/>
            </a:lnSpc>
            <a:spcBef>
              <a:spcPct val="0"/>
            </a:spcBef>
            <a:spcAft>
              <a:spcPct val="15000"/>
            </a:spcAft>
            <a:buChar char="•"/>
          </a:pPr>
          <a:r>
            <a:rPr lang="en-US" sz="1050" kern="1200" dirty="0"/>
            <a:t> Check process </a:t>
          </a:r>
        </a:p>
      </dsp:txBody>
      <dsp:txXfrm>
        <a:off x="1534851" y="1352111"/>
        <a:ext cx="1295787" cy="1555810"/>
      </dsp:txXfrm>
    </dsp:sp>
    <dsp:sp modelId="{1AD908A1-19FA-4F4C-A9A6-488E43E844FB}">
      <dsp:nvSpPr>
        <dsp:cNvPr id="0" name=""/>
        <dsp:cNvSpPr/>
      </dsp:nvSpPr>
      <dsp:spPr>
        <a:xfrm>
          <a:off x="175817" y="1480930"/>
          <a:ext cx="1367901" cy="1357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INVOICE</a:t>
          </a:r>
        </a:p>
      </dsp:txBody>
      <dsp:txXfrm>
        <a:off x="376141" y="1679733"/>
        <a:ext cx="967253" cy="959909"/>
      </dsp:txXfrm>
    </dsp:sp>
    <dsp:sp modelId="{51CCAA6F-4114-4E5B-946B-15A53C6E13DF}">
      <dsp:nvSpPr>
        <dsp:cNvPr id="0" name=""/>
        <dsp:cNvSpPr/>
      </dsp:nvSpPr>
      <dsp:spPr>
        <a:xfrm>
          <a:off x="4333140" y="1048706"/>
          <a:ext cx="2542639" cy="222258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AP Supervisor</a:t>
          </a:r>
        </a:p>
        <a:p>
          <a:pPr marL="57150" lvl="1" indent="-57150" algn="l" defTabSz="444500">
            <a:lnSpc>
              <a:spcPct val="90000"/>
            </a:lnSpc>
            <a:spcBef>
              <a:spcPct val="0"/>
            </a:spcBef>
            <a:spcAft>
              <a:spcPct val="15000"/>
            </a:spcAft>
            <a:buChar char="•"/>
          </a:pPr>
          <a:r>
            <a:rPr lang="en-US" sz="1000" kern="1200" dirty="0"/>
            <a:t>Associate Director</a:t>
          </a:r>
        </a:p>
        <a:p>
          <a:pPr marL="57150" lvl="1" indent="-57150" algn="l" defTabSz="444500">
            <a:lnSpc>
              <a:spcPct val="90000"/>
            </a:lnSpc>
            <a:spcBef>
              <a:spcPct val="0"/>
            </a:spcBef>
            <a:spcAft>
              <a:spcPct val="15000"/>
            </a:spcAft>
            <a:buChar char="•"/>
          </a:pPr>
          <a:r>
            <a:rPr lang="en-US" sz="1000" kern="1200" dirty="0"/>
            <a:t>Director</a:t>
          </a:r>
        </a:p>
      </dsp:txBody>
      <dsp:txXfrm>
        <a:off x="4968800" y="1382094"/>
        <a:ext cx="1239536" cy="1555810"/>
      </dsp:txXfrm>
    </dsp:sp>
    <dsp:sp modelId="{E5166837-4231-4A9B-A311-C23909057634}">
      <dsp:nvSpPr>
        <dsp:cNvPr id="0" name=""/>
        <dsp:cNvSpPr/>
      </dsp:nvSpPr>
      <dsp:spPr>
        <a:xfrm>
          <a:off x="3456502" y="1544865"/>
          <a:ext cx="1513836" cy="13292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CHECK APPROVALS</a:t>
          </a:r>
        </a:p>
      </dsp:txBody>
      <dsp:txXfrm>
        <a:off x="3678198" y="1739528"/>
        <a:ext cx="1070444" cy="939914"/>
      </dsp:txXfrm>
    </dsp:sp>
    <dsp:sp modelId="{14DEE661-F965-49DD-86EB-0C85ACD7D9E5}">
      <dsp:nvSpPr>
        <dsp:cNvPr id="0" name=""/>
        <dsp:cNvSpPr/>
      </dsp:nvSpPr>
      <dsp:spPr>
        <a:xfrm>
          <a:off x="7311391" y="1112850"/>
          <a:ext cx="3204208" cy="222258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Check file is sent to the bank</a:t>
          </a:r>
        </a:p>
        <a:p>
          <a:pPr marL="57150" lvl="1" indent="-57150" algn="l" defTabSz="444500">
            <a:lnSpc>
              <a:spcPct val="90000"/>
            </a:lnSpc>
            <a:spcBef>
              <a:spcPct val="0"/>
            </a:spcBef>
            <a:spcAft>
              <a:spcPct val="15000"/>
            </a:spcAft>
            <a:buChar char="•"/>
          </a:pPr>
          <a:r>
            <a:rPr lang="en-US" sz="1000" kern="1200" dirty="0"/>
            <a:t>WF will cut and mail checks</a:t>
          </a:r>
        </a:p>
        <a:p>
          <a:pPr marL="57150" lvl="1" indent="-57150" algn="l" defTabSz="444500">
            <a:lnSpc>
              <a:spcPct val="90000"/>
            </a:lnSpc>
            <a:spcBef>
              <a:spcPct val="0"/>
            </a:spcBef>
            <a:spcAft>
              <a:spcPct val="15000"/>
            </a:spcAft>
            <a:buChar char="•"/>
          </a:pPr>
          <a:r>
            <a:rPr lang="en-US" sz="1000" kern="1200" dirty="0"/>
            <a:t>WF will pay based on vendor enrollment ACH, CC or paper check</a:t>
          </a:r>
        </a:p>
      </dsp:txBody>
      <dsp:txXfrm>
        <a:off x="8112443" y="1446238"/>
        <a:ext cx="1625251" cy="1555810"/>
      </dsp:txXfrm>
    </dsp:sp>
    <dsp:sp modelId="{4E531B50-6065-4BD4-A0E0-0DFF62C05939}">
      <dsp:nvSpPr>
        <dsp:cNvPr id="0" name=""/>
        <dsp:cNvSpPr/>
      </dsp:nvSpPr>
      <dsp:spPr>
        <a:xfrm>
          <a:off x="6687688" y="1585083"/>
          <a:ext cx="1450626" cy="1245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BANK</a:t>
          </a:r>
        </a:p>
        <a:p>
          <a:pPr marL="0" lvl="0" indent="0" algn="ctr" defTabSz="488950">
            <a:lnSpc>
              <a:spcPct val="90000"/>
            </a:lnSpc>
            <a:spcBef>
              <a:spcPct val="0"/>
            </a:spcBef>
            <a:spcAft>
              <a:spcPct val="35000"/>
            </a:spcAft>
            <a:buNone/>
          </a:pPr>
          <a:r>
            <a:rPr lang="en-US" sz="1100" kern="1200" dirty="0"/>
            <a:t>Process</a:t>
          </a:r>
        </a:p>
      </dsp:txBody>
      <dsp:txXfrm>
        <a:off x="6900127" y="1767542"/>
        <a:ext cx="1025748" cy="8809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D61A6-398F-4170-A3BC-BC875B89C1BD}"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56A47-2001-4D14-9396-211CA5955598}" type="slidenum">
              <a:rPr lang="en-US" smtClean="0"/>
              <a:t>‹#›</a:t>
            </a:fld>
            <a:endParaRPr lang="en-US"/>
          </a:p>
        </p:txBody>
      </p:sp>
    </p:spTree>
    <p:extLst>
      <p:ext uri="{BB962C8B-B14F-4D97-AF65-F5344CB8AC3E}">
        <p14:creationId xmlns:p14="http://schemas.microsoft.com/office/powerpoint/2010/main" val="187680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D272C-DB03-4444-89CA-720ED64531B7}" type="slidenum">
              <a:rPr lang="en-US" smtClean="0"/>
              <a:t>8</a:t>
            </a:fld>
            <a:endParaRPr lang="en-US"/>
          </a:p>
        </p:txBody>
      </p:sp>
    </p:spTree>
    <p:extLst>
      <p:ext uri="{BB962C8B-B14F-4D97-AF65-F5344CB8AC3E}">
        <p14:creationId xmlns:p14="http://schemas.microsoft.com/office/powerpoint/2010/main" val="142837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b183dd722_0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11b183dd722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11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183dd722_0_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11b183dd72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9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Bid threshold to $100,000 </a:t>
            </a:r>
          </a:p>
          <a:p>
            <a:pPr lvl="0"/>
            <a:r>
              <a:rPr lang="en-US" sz="1200" kern="1200" dirty="0">
                <a:solidFill>
                  <a:schemeClr val="tx1"/>
                </a:solidFill>
                <a:effectLst/>
                <a:latin typeface="+mn-lt"/>
                <a:ea typeface="+mn-ea"/>
                <a:cs typeface="+mn-cs"/>
              </a:rPr>
              <a:t>New exceptions to bidding: (1) the rental of space and equipment used for graduation and other events and ceremonies; (2) banking and investment services; (3) energy supply, such as electric and gas, from a third-party supplier; (4) hazardous waste collection and disposal services; (5) supplies and services for the administration of study abroad or remote programs; (6) transportation services; (7) vehicle maintenance; (8) vending services; and (8) medical testing.</a:t>
            </a:r>
          </a:p>
          <a:p>
            <a:pPr lvl="0"/>
            <a:r>
              <a:rPr lang="en-US" sz="1200" kern="1200" dirty="0">
                <a:solidFill>
                  <a:schemeClr val="tx1"/>
                </a:solidFill>
                <a:effectLst/>
                <a:latin typeface="+mn-lt"/>
                <a:ea typeface="+mn-ea"/>
                <a:cs typeface="+mn-cs"/>
              </a:rPr>
              <a:t>Exemption for reverse auction for the purchase of utilities and other commodities.</a:t>
            </a:r>
          </a:p>
          <a:p>
            <a:pPr lvl="0"/>
            <a:r>
              <a:rPr lang="en-US" sz="1200" kern="1200" dirty="0">
                <a:solidFill>
                  <a:schemeClr val="tx1"/>
                </a:solidFill>
                <a:effectLst/>
                <a:latin typeface="+mn-lt"/>
                <a:ea typeface="+mn-ea"/>
                <a:cs typeface="+mn-cs"/>
              </a:rPr>
              <a:t>Disqualification of bidders with whom the University has had a negative experience. </a:t>
            </a:r>
          </a:p>
          <a:p>
            <a:pPr lvl="0"/>
            <a:r>
              <a:rPr lang="en-US" sz="1200" kern="1200" dirty="0">
                <a:solidFill>
                  <a:schemeClr val="tx1"/>
                </a:solidFill>
                <a:effectLst/>
                <a:latin typeface="+mn-lt"/>
                <a:ea typeface="+mn-ea"/>
                <a:cs typeface="+mn-cs"/>
              </a:rPr>
              <a:t>The bill provides that the governing board of a public institution of higher education may by resolution establish a cooperative pricing system with the governing boards of other public institutions of higher education</a:t>
            </a:r>
          </a:p>
          <a:p>
            <a:endParaRPr lang="en-US" dirty="0"/>
          </a:p>
        </p:txBody>
      </p:sp>
      <p:sp>
        <p:nvSpPr>
          <p:cNvPr id="4" name="Slide Number Placeholder 3"/>
          <p:cNvSpPr>
            <a:spLocks noGrp="1"/>
          </p:cNvSpPr>
          <p:nvPr>
            <p:ph type="sldNum" sz="quarter" idx="10"/>
          </p:nvPr>
        </p:nvSpPr>
        <p:spPr/>
        <p:txBody>
          <a:bodyPr/>
          <a:lstStyle/>
          <a:p>
            <a:fld id="{10AD272C-DB03-4444-89CA-720ED64531B7}" type="slidenum">
              <a:rPr lang="en-US" smtClean="0"/>
              <a:t>12</a:t>
            </a:fld>
            <a:endParaRPr lang="en-US"/>
          </a:p>
        </p:txBody>
      </p:sp>
    </p:spTree>
    <p:extLst>
      <p:ext uri="{BB962C8B-B14F-4D97-AF65-F5344CB8AC3E}">
        <p14:creationId xmlns:p14="http://schemas.microsoft.com/office/powerpoint/2010/main" val="336506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D272C-DB03-4444-89CA-720ED64531B7}" type="slidenum">
              <a:rPr lang="en-US" smtClean="0"/>
              <a:t>13</a:t>
            </a:fld>
            <a:endParaRPr lang="en-US"/>
          </a:p>
        </p:txBody>
      </p:sp>
    </p:spTree>
    <p:extLst>
      <p:ext uri="{BB962C8B-B14F-4D97-AF65-F5344CB8AC3E}">
        <p14:creationId xmlns:p14="http://schemas.microsoft.com/office/powerpoint/2010/main" val="97317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Bid threshold to $100,000 </a:t>
            </a:r>
          </a:p>
          <a:p>
            <a:pPr lvl="0"/>
            <a:r>
              <a:rPr lang="en-US" sz="1200" kern="1200" dirty="0">
                <a:solidFill>
                  <a:schemeClr val="tx1"/>
                </a:solidFill>
                <a:effectLst/>
                <a:latin typeface="+mn-lt"/>
                <a:ea typeface="+mn-ea"/>
                <a:cs typeface="+mn-cs"/>
              </a:rPr>
              <a:t>New exceptions to bidding: (1) the rental of space and equipment used for graduation and other events and ceremonies; (2) banking and investment services; (3) energy supply, such as electric and gas, from a third-party supplier; (4) hazardous waste collection and disposal services; (5) supplies and services for the administration of study abroad or remote programs; (6) transportation services; (7) vehicle maintenance; (8) vending services; and (8) medical testing.</a:t>
            </a:r>
          </a:p>
          <a:p>
            <a:pPr lvl="0"/>
            <a:r>
              <a:rPr lang="en-US" sz="1200" kern="1200" dirty="0">
                <a:solidFill>
                  <a:schemeClr val="tx1"/>
                </a:solidFill>
                <a:effectLst/>
                <a:latin typeface="+mn-lt"/>
                <a:ea typeface="+mn-ea"/>
                <a:cs typeface="+mn-cs"/>
              </a:rPr>
              <a:t>Exemption for reverse auction for the purchase of utilities and other commodities.</a:t>
            </a:r>
          </a:p>
          <a:p>
            <a:pPr lvl="0"/>
            <a:r>
              <a:rPr lang="en-US" sz="1200" kern="1200" dirty="0">
                <a:solidFill>
                  <a:schemeClr val="tx1"/>
                </a:solidFill>
                <a:effectLst/>
                <a:latin typeface="+mn-lt"/>
                <a:ea typeface="+mn-ea"/>
                <a:cs typeface="+mn-cs"/>
              </a:rPr>
              <a:t>Disqualification of bidders with whom the University has had a negative experience. </a:t>
            </a:r>
          </a:p>
          <a:p>
            <a:pPr lvl="0"/>
            <a:r>
              <a:rPr lang="en-US" sz="1200" kern="1200" dirty="0">
                <a:solidFill>
                  <a:schemeClr val="tx1"/>
                </a:solidFill>
                <a:effectLst/>
                <a:latin typeface="+mn-lt"/>
                <a:ea typeface="+mn-ea"/>
                <a:cs typeface="+mn-cs"/>
              </a:rPr>
              <a:t>The bill provides that the governing board of a public institution of higher education may by resolution establish a cooperative pricing system with the governing boards of other public institutions of higher education</a:t>
            </a:r>
          </a:p>
          <a:p>
            <a:endParaRPr lang="en-US" dirty="0"/>
          </a:p>
        </p:txBody>
      </p:sp>
      <p:sp>
        <p:nvSpPr>
          <p:cNvPr id="4" name="Slide Number Placeholder 3"/>
          <p:cNvSpPr>
            <a:spLocks noGrp="1"/>
          </p:cNvSpPr>
          <p:nvPr>
            <p:ph type="sldNum" sz="quarter" idx="10"/>
          </p:nvPr>
        </p:nvSpPr>
        <p:spPr/>
        <p:txBody>
          <a:bodyPr/>
          <a:lstStyle/>
          <a:p>
            <a:fld id="{10AD272C-DB03-4444-89CA-720ED64531B7}" type="slidenum">
              <a:rPr lang="en-US" smtClean="0"/>
              <a:t>14</a:t>
            </a:fld>
            <a:endParaRPr lang="en-US"/>
          </a:p>
        </p:txBody>
      </p:sp>
    </p:spTree>
    <p:extLst>
      <p:ext uri="{BB962C8B-B14F-4D97-AF65-F5344CB8AC3E}">
        <p14:creationId xmlns:p14="http://schemas.microsoft.com/office/powerpoint/2010/main" val="146364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D272C-DB03-4444-89CA-720ED64531B7}" type="slidenum">
              <a:rPr lang="en-US" smtClean="0"/>
              <a:t>18</a:t>
            </a:fld>
            <a:endParaRPr lang="en-US"/>
          </a:p>
        </p:txBody>
      </p:sp>
    </p:spTree>
    <p:extLst>
      <p:ext uri="{BB962C8B-B14F-4D97-AF65-F5344CB8AC3E}">
        <p14:creationId xmlns:p14="http://schemas.microsoft.com/office/powerpoint/2010/main" val="2541350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Bid threshold to $100,000 </a:t>
            </a:r>
          </a:p>
          <a:p>
            <a:pPr lvl="0"/>
            <a:r>
              <a:rPr lang="en-US" sz="1200" kern="1200" dirty="0">
                <a:solidFill>
                  <a:schemeClr val="tx1"/>
                </a:solidFill>
                <a:effectLst/>
                <a:latin typeface="+mn-lt"/>
                <a:ea typeface="+mn-ea"/>
                <a:cs typeface="+mn-cs"/>
              </a:rPr>
              <a:t>New exceptions to bidding: (1) the rental of space and equipment used for graduation and other events and ceremonies; (2) banking and investment services; (3) energy supply, such as electric and gas, from a third-party supplier; (4) hazardous waste collection and disposal services; (5) supplies and services for the administration of study abroad or remote programs; (6) transportation services; (7) vehicle maintenance; (8) vending services; and (8) medical testing.</a:t>
            </a:r>
          </a:p>
          <a:p>
            <a:pPr lvl="0"/>
            <a:r>
              <a:rPr lang="en-US" sz="1200" kern="1200" dirty="0">
                <a:solidFill>
                  <a:schemeClr val="tx1"/>
                </a:solidFill>
                <a:effectLst/>
                <a:latin typeface="+mn-lt"/>
                <a:ea typeface="+mn-ea"/>
                <a:cs typeface="+mn-cs"/>
              </a:rPr>
              <a:t>Exemption for reverse auction for the purchase of utilities and other commodities.</a:t>
            </a:r>
          </a:p>
          <a:p>
            <a:pPr lvl="0"/>
            <a:r>
              <a:rPr lang="en-US" sz="1200" kern="1200" dirty="0">
                <a:solidFill>
                  <a:schemeClr val="tx1"/>
                </a:solidFill>
                <a:effectLst/>
                <a:latin typeface="+mn-lt"/>
                <a:ea typeface="+mn-ea"/>
                <a:cs typeface="+mn-cs"/>
              </a:rPr>
              <a:t>Disqualification of bidders with whom the University has had a negative experience. </a:t>
            </a:r>
          </a:p>
          <a:p>
            <a:pPr lvl="0"/>
            <a:r>
              <a:rPr lang="en-US" sz="1200" kern="1200" dirty="0">
                <a:solidFill>
                  <a:schemeClr val="tx1"/>
                </a:solidFill>
                <a:effectLst/>
                <a:latin typeface="+mn-lt"/>
                <a:ea typeface="+mn-ea"/>
                <a:cs typeface="+mn-cs"/>
              </a:rPr>
              <a:t>The bill provides that the governing board of a public institution of higher education may by resolution establish a cooperative pricing system with the governing boards of other public institutions of higher education</a:t>
            </a:r>
          </a:p>
          <a:p>
            <a:endParaRPr lang="en-US" dirty="0"/>
          </a:p>
        </p:txBody>
      </p:sp>
      <p:sp>
        <p:nvSpPr>
          <p:cNvPr id="4" name="Slide Number Placeholder 3"/>
          <p:cNvSpPr>
            <a:spLocks noGrp="1"/>
          </p:cNvSpPr>
          <p:nvPr>
            <p:ph type="sldNum" sz="quarter" idx="10"/>
          </p:nvPr>
        </p:nvSpPr>
        <p:spPr/>
        <p:txBody>
          <a:bodyPr/>
          <a:lstStyle/>
          <a:p>
            <a:fld id="{10AD272C-DB03-4444-89CA-720ED64531B7}" type="slidenum">
              <a:rPr lang="en-US" smtClean="0"/>
              <a:t>19</a:t>
            </a:fld>
            <a:endParaRPr lang="en-US"/>
          </a:p>
        </p:txBody>
      </p:sp>
    </p:spTree>
    <p:extLst>
      <p:ext uri="{BB962C8B-B14F-4D97-AF65-F5344CB8AC3E}">
        <p14:creationId xmlns:p14="http://schemas.microsoft.com/office/powerpoint/2010/main" val="4003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D272C-DB03-4444-89CA-720ED64531B7}" type="slidenum">
              <a:rPr lang="en-US" smtClean="0"/>
              <a:t>20</a:t>
            </a:fld>
            <a:endParaRPr lang="en-US"/>
          </a:p>
        </p:txBody>
      </p:sp>
    </p:spTree>
    <p:extLst>
      <p:ext uri="{BB962C8B-B14F-4D97-AF65-F5344CB8AC3E}">
        <p14:creationId xmlns:p14="http://schemas.microsoft.com/office/powerpoint/2010/main" val="276337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b183dd722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11b183dd722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58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5" name="Footer Placeholder 4"/>
          <p:cNvSpPr>
            <a:spLocks noGrp="1"/>
          </p:cNvSpPr>
          <p:nvPr>
            <p:ph type="ftr" sz="quarter" idx="11"/>
          </p:nvPr>
        </p:nvSpPr>
        <p:spPr>
          <a:xfrm>
            <a:off x="4038600" y="6311900"/>
            <a:ext cx="3578158" cy="409576"/>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372901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5" name="Footer Placeholder 4"/>
          <p:cNvSpPr>
            <a:spLocks noGrp="1"/>
          </p:cNvSpPr>
          <p:nvPr>
            <p:ph type="ftr" sz="quarter" idx="11"/>
          </p:nvPr>
        </p:nvSpPr>
        <p:spPr>
          <a:xfrm>
            <a:off x="4038600" y="6311900"/>
            <a:ext cx="3578158" cy="409576"/>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168596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5" name="Footer Placeholder 4"/>
          <p:cNvSpPr>
            <a:spLocks noGrp="1"/>
          </p:cNvSpPr>
          <p:nvPr>
            <p:ph type="ftr" sz="quarter" idx="11"/>
          </p:nvPr>
        </p:nvSpPr>
        <p:spPr>
          <a:xfrm>
            <a:off x="4038600" y="6311900"/>
            <a:ext cx="3578158" cy="409576"/>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241925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5" name="Footer Placeholder 4"/>
          <p:cNvSpPr>
            <a:spLocks noGrp="1"/>
          </p:cNvSpPr>
          <p:nvPr>
            <p:ph type="ftr" sz="quarter" idx="11"/>
          </p:nvPr>
        </p:nvSpPr>
        <p:spPr>
          <a:xfrm>
            <a:off x="4038600" y="6311900"/>
            <a:ext cx="3578158" cy="409576"/>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5711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5" name="Footer Placeholder 4"/>
          <p:cNvSpPr>
            <a:spLocks noGrp="1"/>
          </p:cNvSpPr>
          <p:nvPr>
            <p:ph type="ftr" sz="quarter" idx="11"/>
          </p:nvPr>
        </p:nvSpPr>
        <p:spPr>
          <a:xfrm>
            <a:off x="4038600" y="6311900"/>
            <a:ext cx="3578158" cy="409576"/>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61844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6" name="Footer Placeholder 5"/>
          <p:cNvSpPr>
            <a:spLocks noGrp="1"/>
          </p:cNvSpPr>
          <p:nvPr>
            <p:ph type="ftr" sz="quarter" idx="11"/>
          </p:nvPr>
        </p:nvSpPr>
        <p:spPr>
          <a:xfrm>
            <a:off x="4038600" y="6311900"/>
            <a:ext cx="3578158" cy="409576"/>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258013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8" name="Footer Placeholder 7"/>
          <p:cNvSpPr>
            <a:spLocks noGrp="1"/>
          </p:cNvSpPr>
          <p:nvPr>
            <p:ph type="ftr" sz="quarter" idx="11"/>
          </p:nvPr>
        </p:nvSpPr>
        <p:spPr>
          <a:xfrm>
            <a:off x="4038600" y="6311900"/>
            <a:ext cx="3578158" cy="409576"/>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379453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4" name="Footer Placeholder 3"/>
          <p:cNvSpPr>
            <a:spLocks noGrp="1"/>
          </p:cNvSpPr>
          <p:nvPr>
            <p:ph type="ftr" sz="quarter" idx="11"/>
          </p:nvPr>
        </p:nvSpPr>
        <p:spPr>
          <a:xfrm>
            <a:off x="4038600" y="6311900"/>
            <a:ext cx="3578158" cy="409576"/>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291141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3" name="Footer Placeholder 2"/>
          <p:cNvSpPr>
            <a:spLocks noGrp="1"/>
          </p:cNvSpPr>
          <p:nvPr>
            <p:ph type="ftr" sz="quarter" idx="11"/>
          </p:nvPr>
        </p:nvSpPr>
        <p:spPr>
          <a:xfrm>
            <a:off x="4038600" y="6311900"/>
            <a:ext cx="3578158" cy="409576"/>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324293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6" name="Footer Placeholder 5"/>
          <p:cNvSpPr>
            <a:spLocks noGrp="1"/>
          </p:cNvSpPr>
          <p:nvPr>
            <p:ph type="ftr" sz="quarter" idx="11"/>
          </p:nvPr>
        </p:nvSpPr>
        <p:spPr>
          <a:xfrm>
            <a:off x="4038600" y="6311900"/>
            <a:ext cx="3578158" cy="409576"/>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307871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0E960C-F83C-4EFC-A280-0EDCF929AE02}" type="datetimeFigureOut">
              <a:rPr lang="en-US" smtClean="0"/>
              <a:t>2/15/2023</a:t>
            </a:fld>
            <a:endParaRPr lang="en-US"/>
          </a:p>
        </p:txBody>
      </p:sp>
      <p:sp>
        <p:nvSpPr>
          <p:cNvPr id="6" name="Footer Placeholder 5"/>
          <p:cNvSpPr>
            <a:spLocks noGrp="1"/>
          </p:cNvSpPr>
          <p:nvPr>
            <p:ph type="ftr" sz="quarter" idx="11"/>
          </p:nvPr>
        </p:nvSpPr>
        <p:spPr>
          <a:xfrm>
            <a:off x="4038600" y="6311900"/>
            <a:ext cx="3578158" cy="409576"/>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B49F1F-A1FD-419C-BF71-0CF44937D763}" type="slidenum">
              <a:rPr lang="en-US" smtClean="0"/>
              <a:t>‹#›</a:t>
            </a:fld>
            <a:endParaRPr lang="en-US"/>
          </a:p>
        </p:txBody>
      </p:sp>
    </p:spTree>
    <p:extLst>
      <p:ext uri="{BB962C8B-B14F-4D97-AF65-F5344CB8AC3E}">
        <p14:creationId xmlns:p14="http://schemas.microsoft.com/office/powerpoint/2010/main" val="145680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stretch>
            <a:fillRect/>
          </a:stretch>
        </p:blipFill>
        <p:spPr>
          <a:xfrm>
            <a:off x="9769996" y="5437762"/>
            <a:ext cx="1902370" cy="1283713"/>
          </a:xfrm>
          <a:prstGeom prst="rect">
            <a:avLst/>
          </a:prstGeom>
        </p:spPr>
      </p:pic>
      <p:sp>
        <p:nvSpPr>
          <p:cNvPr id="8" name="TextBox 7"/>
          <p:cNvSpPr txBox="1"/>
          <p:nvPr userDrawn="1"/>
        </p:nvSpPr>
        <p:spPr>
          <a:xfrm>
            <a:off x="3149925" y="5956775"/>
            <a:ext cx="6099242" cy="492443"/>
          </a:xfrm>
          <a:prstGeom prst="rect">
            <a:avLst/>
          </a:prstGeom>
          <a:noFill/>
        </p:spPr>
        <p:txBody>
          <a:bodyPr wrap="square" rtlCol="0">
            <a:spAutoFit/>
          </a:bodyPr>
          <a:lstStyle/>
          <a:p>
            <a:pPr algn="ctr"/>
            <a:r>
              <a:rPr lang="en-US" sz="2600" dirty="0"/>
              <a:t>University Procurement &amp; Business Services</a:t>
            </a:r>
          </a:p>
        </p:txBody>
      </p:sp>
      <p:pic>
        <p:nvPicPr>
          <p:cNvPr id="9" name="Picture 8"/>
          <p:cNvPicPr>
            <a:picLocks noChangeAspect="1"/>
          </p:cNvPicPr>
          <p:nvPr userDrawn="1"/>
        </p:nvPicPr>
        <p:blipFill>
          <a:blip r:embed="rId14"/>
          <a:stretch>
            <a:fillRect/>
          </a:stretch>
        </p:blipFill>
        <p:spPr>
          <a:xfrm>
            <a:off x="550438" y="5435108"/>
            <a:ext cx="1908213" cy="1286367"/>
          </a:xfrm>
          <a:prstGeom prst="rect">
            <a:avLst/>
          </a:prstGeom>
        </p:spPr>
      </p:pic>
    </p:spTree>
    <p:extLst>
      <p:ext uri="{BB962C8B-B14F-4D97-AF65-F5344CB8AC3E}">
        <p14:creationId xmlns:p14="http://schemas.microsoft.com/office/powerpoint/2010/main" val="4119559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ykhaytin@kean.edu" TargetMode="External"/><Relationship Id="rId2" Type="http://schemas.openxmlformats.org/officeDocument/2006/relationships/hyperlink" Target="Campus%20Schedule%208-27-2020.xls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testui.kean.edu/UI/Home/index.html"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tango.us/app/workflow/View-a-Cost-Center-Budget-b23f9a934f1a4acdabe970c3dd03ba87"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app.tango.us/app/workflow/How-to-Complete-a-Budget-Adjustment-07d126366a6d44feb1c9c3804a717d2a"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selfservice.kean.edu/Studen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b="1" u="sng" dirty="0" err="1"/>
              <a:t>Ellucian</a:t>
            </a:r>
            <a:r>
              <a:rPr lang="en-US" b="1" u="sng" dirty="0"/>
              <a:t> Distributed Financials</a:t>
            </a:r>
            <a:br>
              <a:rPr lang="en-US" b="1" u="sng" dirty="0"/>
            </a:br>
            <a:r>
              <a:rPr lang="en-US" sz="4000" i="1" dirty="0"/>
              <a:t>Part I – Rules and Procedures for Procurement</a:t>
            </a:r>
          </a:p>
        </p:txBody>
      </p:sp>
      <p:sp>
        <p:nvSpPr>
          <p:cNvPr id="3" name="Subtitle 2"/>
          <p:cNvSpPr>
            <a:spLocks noGrp="1"/>
          </p:cNvSpPr>
          <p:nvPr>
            <p:ph type="subTitle" idx="1"/>
          </p:nvPr>
        </p:nvSpPr>
        <p:spPr/>
        <p:txBody>
          <a:bodyPr>
            <a:normAutofit/>
          </a:bodyPr>
          <a:lstStyle/>
          <a:p>
            <a:r>
              <a:rPr lang="en-US" dirty="0"/>
              <a:t>Faruque Chowdhury, Associate Vice President</a:t>
            </a:r>
          </a:p>
          <a:p>
            <a:r>
              <a:rPr lang="en-US" dirty="0"/>
              <a:t>Yelena Khaytin, Managing Assistant Director</a:t>
            </a:r>
          </a:p>
          <a:p>
            <a:r>
              <a:rPr lang="en-US" dirty="0"/>
              <a:t>Judy Pavese, Managing Administrative Assistant</a:t>
            </a:r>
          </a:p>
        </p:txBody>
      </p:sp>
    </p:spTree>
    <p:extLst>
      <p:ext uri="{BB962C8B-B14F-4D97-AF65-F5344CB8AC3E}">
        <p14:creationId xmlns:p14="http://schemas.microsoft.com/office/powerpoint/2010/main" val="182801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18" y="58273"/>
            <a:ext cx="10515600" cy="1325563"/>
          </a:xfrm>
        </p:spPr>
        <p:txBody>
          <a:bodyPr/>
          <a:lstStyle/>
          <a:p>
            <a:r>
              <a:rPr lang="en-US" b="1" dirty="0"/>
              <a:t>Purchases Above $100,000.00</a:t>
            </a:r>
          </a:p>
        </p:txBody>
      </p:sp>
      <p:sp>
        <p:nvSpPr>
          <p:cNvPr id="3" name="Content Placeholder 2"/>
          <p:cNvSpPr>
            <a:spLocks noGrp="1"/>
          </p:cNvSpPr>
          <p:nvPr>
            <p:ph sz="half" idx="1"/>
          </p:nvPr>
        </p:nvSpPr>
        <p:spPr>
          <a:xfrm>
            <a:off x="838200" y="1383836"/>
            <a:ext cx="10298987" cy="4351338"/>
          </a:xfrm>
        </p:spPr>
        <p:txBody>
          <a:bodyPr/>
          <a:lstStyle/>
          <a:p>
            <a:r>
              <a:rPr lang="en-US" dirty="0"/>
              <a:t>Public Advertisement Required (Bid): The formal submissions in response to public advertisement as part of a fair and open process. </a:t>
            </a:r>
          </a:p>
          <a:p>
            <a:r>
              <a:rPr lang="en-US" dirty="0"/>
              <a:t>Exceptions:</a:t>
            </a:r>
          </a:p>
          <a:p>
            <a:pPr lvl="1"/>
            <a:r>
              <a:rPr lang="en-US" dirty="0"/>
              <a:t>Board of Trustees Waiver: Resolution by Kean BOT, Certain Exceptions</a:t>
            </a:r>
          </a:p>
          <a:p>
            <a:pPr lvl="1"/>
            <a:r>
              <a:rPr lang="en-US" dirty="0"/>
              <a:t>Contracts with Other Government Agencies: Resolution by Kean BOT Required.</a:t>
            </a:r>
          </a:p>
          <a:p>
            <a:pPr lvl="1"/>
            <a:r>
              <a:rPr lang="en-US" dirty="0"/>
              <a:t>State Contract Purchases</a:t>
            </a:r>
          </a:p>
          <a:p>
            <a:pPr lvl="1"/>
            <a:r>
              <a:rPr lang="en-US" dirty="0"/>
              <a:t>Cooperative Purchases</a:t>
            </a:r>
          </a:p>
          <a:p>
            <a:pPr lvl="1"/>
            <a:r>
              <a:rPr lang="en-US" dirty="0"/>
              <a:t>General Services Administration (GSA) Schedules</a:t>
            </a:r>
          </a:p>
        </p:txBody>
      </p:sp>
    </p:spTree>
    <p:extLst>
      <p:ext uri="{BB962C8B-B14F-4D97-AF65-F5344CB8AC3E}">
        <p14:creationId xmlns:p14="http://schemas.microsoft.com/office/powerpoint/2010/main" val="342390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B557-C82E-D7E6-34B0-A8FAD5237602}"/>
              </a:ext>
            </a:extLst>
          </p:cNvPr>
          <p:cNvSpPr>
            <a:spLocks noGrp="1"/>
          </p:cNvSpPr>
          <p:nvPr>
            <p:ph type="title"/>
          </p:nvPr>
        </p:nvSpPr>
        <p:spPr>
          <a:xfrm>
            <a:off x="497711" y="243068"/>
            <a:ext cx="10845480" cy="625033"/>
          </a:xfrm>
        </p:spPr>
        <p:txBody>
          <a:bodyPr/>
          <a:lstStyle/>
          <a:p>
            <a:r>
              <a:rPr lang="en-US" sz="3600" b="1" dirty="0"/>
              <a:t>Bid Process re: Purchases Above $100,000.00</a:t>
            </a:r>
            <a:endParaRPr lang="en-US" sz="3600" dirty="0"/>
          </a:p>
        </p:txBody>
      </p:sp>
      <p:sp>
        <p:nvSpPr>
          <p:cNvPr id="11" name="Content Placeholder 2">
            <a:extLst>
              <a:ext uri="{FF2B5EF4-FFF2-40B4-BE49-F238E27FC236}">
                <a16:creationId xmlns:a16="http://schemas.microsoft.com/office/drawing/2014/main" id="{F47EC684-584E-6259-13B0-5DD4D9CA4B58}"/>
              </a:ext>
            </a:extLst>
          </p:cNvPr>
          <p:cNvSpPr>
            <a:spLocks noGrp="1"/>
          </p:cNvSpPr>
          <p:nvPr>
            <p:ph sz="half" idx="1"/>
          </p:nvPr>
        </p:nvSpPr>
        <p:spPr>
          <a:xfrm>
            <a:off x="838200" y="868101"/>
            <a:ext cx="10412392" cy="4757196"/>
          </a:xfrm>
        </p:spPr>
        <p:txBody>
          <a:bodyPr>
            <a:normAutofit fontScale="85000" lnSpcReduction="20000"/>
          </a:bodyPr>
          <a:lstStyle/>
          <a:p>
            <a:r>
              <a:rPr lang="en-US" dirty="0"/>
              <a:t>Bidding threshold for goods and services is $100,000.01 or more.</a:t>
            </a:r>
          </a:p>
          <a:p>
            <a:pPr lvl="1"/>
            <a:r>
              <a:rPr lang="en-US" sz="2600" dirty="0"/>
              <a:t> Threshold values are cumulative.</a:t>
            </a:r>
          </a:p>
          <a:p>
            <a:r>
              <a:rPr lang="en-US" sz="2700" dirty="0"/>
              <a:t>If threshold is met, a publicly advertised bid, typically called a Request for Proposal (RFP), must be issued by University Procurement and Business Services, unless there is a statutorily acceptable exception to public bidding. </a:t>
            </a:r>
          </a:p>
          <a:p>
            <a:r>
              <a:rPr lang="en-US" sz="2700" dirty="0"/>
              <a:t>Contact University Procurement and Business Services.</a:t>
            </a:r>
          </a:p>
          <a:p>
            <a:r>
              <a:rPr lang="en-US" sz="2700" dirty="0"/>
              <a:t>Lead time of 10 to 12 weeks to complete the bidding process.</a:t>
            </a:r>
          </a:p>
          <a:p>
            <a:r>
              <a:rPr lang="en-US" sz="2700" dirty="0"/>
              <a:t>Drafting the RFP: We’ll need feedback on 1) scope of work, 2) evaluation criteria, and 3) pricing.</a:t>
            </a:r>
          </a:p>
          <a:p>
            <a:r>
              <a:rPr lang="en-US" sz="2700" dirty="0"/>
              <a:t>Advertise the </a:t>
            </a:r>
            <a:r>
              <a:rPr lang="en-US" sz="2700"/>
              <a:t>RFP &amp; </a:t>
            </a:r>
            <a:r>
              <a:rPr lang="en-US" sz="2700" dirty="0"/>
              <a:t>Bid Opening time, manner and place. See ebidding.kean.edu.</a:t>
            </a:r>
          </a:p>
          <a:p>
            <a:r>
              <a:rPr lang="en-US" sz="2700" dirty="0"/>
              <a:t>Inquiry Deadline &amp; Addendum: We may need your feedback with bidders’ inquiries.</a:t>
            </a:r>
          </a:p>
          <a:p>
            <a:r>
              <a:rPr lang="en-US" sz="2700" dirty="0"/>
              <a:t>Bid Opening: Then we review &amp; evaluate bidders’ proposals.  Contracts are awarded to bidder(s) whose proposal is most advantageous to the University. </a:t>
            </a:r>
          </a:p>
          <a:p>
            <a:r>
              <a:rPr lang="en-US" sz="2700" dirty="0"/>
              <a:t>Notice of Award is sent to successful bidder(s). </a:t>
            </a:r>
          </a:p>
        </p:txBody>
      </p:sp>
    </p:spTree>
    <p:extLst>
      <p:ext uri="{BB962C8B-B14F-4D97-AF65-F5344CB8AC3E}">
        <p14:creationId xmlns:p14="http://schemas.microsoft.com/office/powerpoint/2010/main" val="368672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381" y="142798"/>
            <a:ext cx="10515600" cy="1325563"/>
          </a:xfrm>
          <a:prstGeom prst="rect">
            <a:avLst/>
          </a:prstGeom>
        </p:spPr>
        <p:txBody>
          <a:bodyPr/>
          <a:lstStyle/>
          <a:p>
            <a:r>
              <a:rPr lang="en-US" b="1" dirty="0"/>
              <a:t>Sample W-9 Form</a:t>
            </a:r>
          </a:p>
        </p:txBody>
      </p:sp>
      <p:graphicFrame>
        <p:nvGraphicFramePr>
          <p:cNvPr id="4" name="Content Placeholder 5"/>
          <p:cNvGraphicFramePr>
            <a:graphicFrameLocks noChangeAspect="1"/>
          </p:cNvGraphicFramePr>
          <p:nvPr>
            <p:extLst>
              <p:ext uri="{D42A27DB-BD31-4B8C-83A1-F6EECF244321}">
                <p14:modId xmlns:p14="http://schemas.microsoft.com/office/powerpoint/2010/main" val="1380834304"/>
              </p:ext>
            </p:extLst>
          </p:nvPr>
        </p:nvGraphicFramePr>
        <p:xfrm>
          <a:off x="4312805" y="1135851"/>
          <a:ext cx="3990686" cy="4867674"/>
        </p:xfrm>
        <a:graphic>
          <a:graphicData uri="http://schemas.openxmlformats.org/presentationml/2006/ole">
            <mc:AlternateContent xmlns:mc="http://schemas.openxmlformats.org/markup-compatibility/2006">
              <mc:Choice xmlns:v="urn:schemas-microsoft-com:vml" Requires="v">
                <p:oleObj name="Acrobat Document" r:id="rId3" imgW="5829256" imgH="7543800" progId="AcroExch.Document.DC">
                  <p:embed/>
                </p:oleObj>
              </mc:Choice>
              <mc:Fallback>
                <p:oleObj name="Acrobat Document" r:id="rId3" imgW="5829256" imgH="7543800" progId="AcroExch.Document.DC">
                  <p:embed/>
                  <p:pic>
                    <p:nvPicPr>
                      <p:cNvPr id="5" name="Content Placeholder 5"/>
                      <p:cNvPicPr/>
                      <p:nvPr/>
                    </p:nvPicPr>
                    <p:blipFill>
                      <a:blip r:embed="rId4"/>
                      <a:stretch>
                        <a:fillRect/>
                      </a:stretch>
                    </p:blipFill>
                    <p:spPr>
                      <a:xfrm>
                        <a:off x="4312805" y="1135851"/>
                        <a:ext cx="3990686" cy="4867674"/>
                      </a:xfrm>
                      <a:prstGeom prst="rect">
                        <a:avLst/>
                      </a:prstGeom>
                    </p:spPr>
                  </p:pic>
                </p:oleObj>
              </mc:Fallback>
            </mc:AlternateContent>
          </a:graphicData>
        </a:graphic>
      </p:graphicFrame>
    </p:spTree>
    <p:extLst>
      <p:ext uri="{BB962C8B-B14F-4D97-AF65-F5344CB8AC3E}">
        <p14:creationId xmlns:p14="http://schemas.microsoft.com/office/powerpoint/2010/main" val="217311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0038"/>
            <a:ext cx="9915939" cy="5063779"/>
          </a:xfrm>
        </p:spPr>
        <p:txBody>
          <a:bodyPr>
            <a:normAutofit/>
          </a:bodyPr>
          <a:lstStyle/>
          <a:p>
            <a:pPr marL="0" indent="0">
              <a:buNone/>
            </a:pPr>
            <a:endParaRPr lang="en-US" sz="3200" dirty="0"/>
          </a:p>
          <a:p>
            <a:pPr marL="0" indent="0">
              <a:buNone/>
            </a:pPr>
            <a:r>
              <a:rPr lang="en-US" dirty="0"/>
              <a:t>All contractors and subcontractors must still provide proof of a New Jersey Business Registration Certificate(</a:t>
            </a:r>
            <a:r>
              <a:rPr lang="en-US" dirty="0" err="1"/>
              <a:t>NJBRC</a:t>
            </a:r>
            <a:r>
              <a:rPr lang="en-US" dirty="0"/>
              <a:t>) when seeking to do business with Kean University. </a:t>
            </a:r>
          </a:p>
          <a:p>
            <a:pPr marL="0" indent="0">
              <a:buNone/>
            </a:pPr>
            <a:r>
              <a:rPr lang="en-US" dirty="0"/>
              <a:t>Vendors must provide a NJBRC before a purchase order is approved if the Vendor exceeds </a:t>
            </a:r>
            <a:r>
              <a:rPr lang="en-US" b="1" dirty="0"/>
              <a:t>*$15,000.00 </a:t>
            </a:r>
            <a:r>
              <a:rPr lang="en-US" dirty="0"/>
              <a:t>in business in a fiscal year. </a:t>
            </a:r>
          </a:p>
          <a:p>
            <a:pPr marL="0" indent="0">
              <a:buNone/>
            </a:pPr>
            <a:r>
              <a:rPr lang="en-US" sz="2000" dirty="0"/>
              <a:t>*This value is cumulative, meaning that if multiple departments utilize the same vendor in a given fiscal year, the value of all purchase orders will be aggregated to determine if a threshold is met.</a:t>
            </a:r>
          </a:p>
        </p:txBody>
      </p:sp>
      <p:sp>
        <p:nvSpPr>
          <p:cNvPr id="6" name="Title 5"/>
          <p:cNvSpPr>
            <a:spLocks noGrp="1"/>
          </p:cNvSpPr>
          <p:nvPr>
            <p:ph type="title"/>
          </p:nvPr>
        </p:nvSpPr>
        <p:spPr>
          <a:xfrm>
            <a:off x="838200" y="365126"/>
            <a:ext cx="10515600" cy="748058"/>
          </a:xfrm>
        </p:spPr>
        <p:txBody>
          <a:bodyPr/>
          <a:lstStyle/>
          <a:p>
            <a:r>
              <a:rPr lang="en-US" b="1" dirty="0"/>
              <a:t>Increased Threshold for NJ Business Registration Certificate  Requirement</a:t>
            </a:r>
          </a:p>
        </p:txBody>
      </p:sp>
    </p:spTree>
    <p:extLst>
      <p:ext uri="{BB962C8B-B14F-4D97-AF65-F5344CB8AC3E}">
        <p14:creationId xmlns:p14="http://schemas.microsoft.com/office/powerpoint/2010/main" val="217429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564" y="208107"/>
            <a:ext cx="10515600" cy="1325563"/>
          </a:xfrm>
          <a:prstGeom prst="rect">
            <a:avLst/>
          </a:prstGeom>
        </p:spPr>
        <p:txBody>
          <a:bodyPr/>
          <a:lstStyle/>
          <a:p>
            <a:r>
              <a:rPr lang="en-US" b="1" dirty="0"/>
              <a:t>Sample NJ Business Registration Certificate </a:t>
            </a:r>
            <a:br>
              <a:rPr lang="en-US" b="1" dirty="0"/>
            </a:br>
            <a:r>
              <a:rPr lang="en-US" b="1" dirty="0"/>
              <a:t>					(NJ BRC)</a:t>
            </a:r>
          </a:p>
        </p:txBody>
      </p:sp>
      <p:pic>
        <p:nvPicPr>
          <p:cNvPr id="5" name="Content Placeholder 3" descr="C:\Users\Karen Brodsky\Desktop\nj_bus_reg_cert_sample1.gif"/>
          <p:cNvPicPr>
            <a:picLocks/>
          </p:cNvPicPr>
          <p:nvPr/>
        </p:nvPicPr>
        <p:blipFill>
          <a:blip r:embed="rId3" cstate="email">
            <a:extLst>
              <a:ext uri="{28A0092B-C50C-407E-A947-70E740481C1C}">
                <a14:useLocalDpi xmlns:a14="http://schemas.microsoft.com/office/drawing/2010/main"/>
              </a:ext>
            </a:extLst>
          </a:blip>
          <a:stretch>
            <a:fillRect/>
          </a:stretch>
        </p:blipFill>
        <p:spPr bwMode="auto">
          <a:xfrm>
            <a:off x="2973457" y="1643840"/>
            <a:ext cx="6160654" cy="4837778"/>
          </a:xfrm>
          <a:prstGeom prst="rect">
            <a:avLst/>
          </a:prstGeom>
          <a:noFill/>
          <a:ln>
            <a:noFill/>
          </a:ln>
        </p:spPr>
      </p:pic>
    </p:spTree>
    <p:extLst>
      <p:ext uri="{BB962C8B-B14F-4D97-AF65-F5344CB8AC3E}">
        <p14:creationId xmlns:p14="http://schemas.microsoft.com/office/powerpoint/2010/main" val="300111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Amazon Business</a:t>
            </a:r>
            <a:endParaRPr lang="en-US" dirty="0"/>
          </a:p>
        </p:txBody>
      </p:sp>
      <p:sp>
        <p:nvSpPr>
          <p:cNvPr id="3" name="Content Placeholder 2"/>
          <p:cNvSpPr>
            <a:spLocks noGrp="1"/>
          </p:cNvSpPr>
          <p:nvPr>
            <p:ph idx="1"/>
          </p:nvPr>
        </p:nvSpPr>
        <p:spPr>
          <a:xfrm>
            <a:off x="939800" y="1027906"/>
            <a:ext cx="10515600" cy="4763799"/>
          </a:xfrm>
        </p:spPr>
        <p:txBody>
          <a:bodyPr/>
          <a:lstStyle/>
          <a:p>
            <a:r>
              <a:rPr lang="en-US" dirty="0">
                <a:latin typeface="Calibri" panose="020F0502020204030204" pitchFamily="34" charset="0"/>
                <a:cs typeface="Calibri" panose="020F0502020204030204" pitchFamily="34" charset="0"/>
              </a:rPr>
              <a:t>Interested department(s) must email Faruque Chowdhury </a:t>
            </a:r>
            <a:r>
              <a:rPr lang="en-US" dirty="0">
                <a:latin typeface="Calibri" panose="020F0502020204030204" pitchFamily="34" charset="0"/>
                <a:cs typeface="Calibri" panose="020F0502020204030204" pitchFamily="34" charset="0"/>
                <a:hlinkClick r:id="rId2" action="ppaction://hlinkfile"/>
              </a:rPr>
              <a:t>fchowdhu@kean.edu</a:t>
            </a:r>
            <a:r>
              <a:rPr lang="en-US" dirty="0">
                <a:latin typeface="Calibri" panose="020F0502020204030204" pitchFamily="34" charset="0"/>
                <a:cs typeface="Calibri" panose="020F0502020204030204" pitchFamily="34" charset="0"/>
              </a:rPr>
              <a:t> for authorization; cc Yelena Khaytin </a:t>
            </a:r>
            <a:r>
              <a:rPr lang="en-US" dirty="0">
                <a:latin typeface="Calibri" panose="020F0502020204030204" pitchFamily="34" charset="0"/>
                <a:cs typeface="Calibri" panose="020F0502020204030204" pitchFamily="34" charset="0"/>
                <a:hlinkClick r:id="rId3"/>
              </a:rPr>
              <a:t>ykhaytin@kean.edu</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One account access per Department/Unit; case-by-case basis approval</a:t>
            </a:r>
          </a:p>
          <a:p>
            <a:r>
              <a:rPr lang="en-US" dirty="0">
                <a:latin typeface="Calibri" panose="020F0502020204030204" pitchFamily="34" charset="0"/>
                <a:cs typeface="Calibri" panose="020F0502020204030204" pitchFamily="34" charset="0"/>
              </a:rPr>
              <a:t>OCIS sends an invite once approved by UPBS</a:t>
            </a:r>
          </a:p>
          <a:p>
            <a:r>
              <a:rPr lang="en-US" dirty="0">
                <a:latin typeface="Calibri" panose="020F0502020204030204" pitchFamily="34" charset="0"/>
                <a:cs typeface="Calibri" panose="020F0502020204030204" pitchFamily="34" charset="0"/>
              </a:rPr>
              <a:t>Certain categories are prohibited; certain categories are restricted</a:t>
            </a:r>
          </a:p>
          <a:p>
            <a:r>
              <a:rPr lang="en-US" dirty="0">
                <a:latin typeface="Calibri" panose="020F0502020204030204" pitchFamily="34" charset="0"/>
                <a:cs typeface="Calibri" panose="020F0502020204030204" pitchFamily="34" charset="0"/>
              </a:rPr>
              <a:t>PPT is available for end users with reference help to navigate purchase process</a:t>
            </a:r>
          </a:p>
          <a:p>
            <a:pPr marL="0" indent="0">
              <a:buNone/>
            </a:pPr>
            <a:r>
              <a:rPr lang="en-US"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NOTE: Must fully submit order cart for review and approval</a:t>
            </a:r>
          </a:p>
          <a:p>
            <a:endParaRPr lang="en-US" dirty="0"/>
          </a:p>
        </p:txBody>
      </p:sp>
    </p:spTree>
    <p:extLst>
      <p:ext uri="{BB962C8B-B14F-4D97-AF65-F5344CB8AC3E}">
        <p14:creationId xmlns:p14="http://schemas.microsoft.com/office/powerpoint/2010/main" val="89889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Amazon Business (cont.)</a:t>
            </a:r>
            <a:endParaRPr lang="en-US" dirty="0"/>
          </a:p>
        </p:txBody>
      </p:sp>
      <p:sp>
        <p:nvSpPr>
          <p:cNvPr id="3" name="Content Placeholder 2"/>
          <p:cNvSpPr>
            <a:spLocks noGrp="1"/>
          </p:cNvSpPr>
          <p:nvPr>
            <p:ph idx="1"/>
          </p:nvPr>
        </p:nvSpPr>
        <p:spPr>
          <a:xfrm>
            <a:off x="838200" y="1243734"/>
            <a:ext cx="10515600" cy="4351338"/>
          </a:xfrm>
        </p:spPr>
        <p:txBody>
          <a:bodyPr/>
          <a:lstStyle/>
          <a:p>
            <a:r>
              <a:rPr lang="en-US" dirty="0"/>
              <a:t>Procurement will notify requestor once order is approved</a:t>
            </a:r>
          </a:p>
          <a:p>
            <a:r>
              <a:rPr lang="en-US" b="1" dirty="0"/>
              <a:t>Do Not Enter </a:t>
            </a:r>
            <a:r>
              <a:rPr lang="en-US" dirty="0"/>
              <a:t>a requisition until approval email is received</a:t>
            </a:r>
          </a:p>
          <a:p>
            <a:r>
              <a:rPr lang="en-US" dirty="0"/>
              <a:t>Enter requisition and approve within two (2) business days in </a:t>
            </a:r>
            <a:r>
              <a:rPr lang="en-US" dirty="0" err="1"/>
              <a:t>Ellucian</a:t>
            </a:r>
            <a:endParaRPr lang="en-US" dirty="0"/>
          </a:p>
          <a:p>
            <a:r>
              <a:rPr lang="en-US" dirty="0"/>
              <a:t>Items in cart are available for only seven (7) calendar days</a:t>
            </a:r>
          </a:p>
          <a:p>
            <a:r>
              <a:rPr lang="en-US" dirty="0"/>
              <a:t>Order will be released only once PO is issued</a:t>
            </a:r>
          </a:p>
          <a:p>
            <a:r>
              <a:rPr lang="en-US" dirty="0"/>
              <a:t>Once items are received, inspect for accuracy, damage, etc.</a:t>
            </a:r>
          </a:p>
          <a:p>
            <a:r>
              <a:rPr lang="en-US" dirty="0"/>
              <a:t>When invoice is sent, be sure to accept in PORC</a:t>
            </a:r>
          </a:p>
        </p:txBody>
      </p:sp>
    </p:spTree>
    <p:extLst>
      <p:ext uri="{BB962C8B-B14F-4D97-AF65-F5344CB8AC3E}">
        <p14:creationId xmlns:p14="http://schemas.microsoft.com/office/powerpoint/2010/main" val="408617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Amazon Business (cont.)</a:t>
            </a:r>
            <a:endParaRPr lang="en-US" dirty="0"/>
          </a:p>
        </p:txBody>
      </p:sp>
      <p:sp>
        <p:nvSpPr>
          <p:cNvPr id="8" name="Content Placeholder 7"/>
          <p:cNvSpPr>
            <a:spLocks noGrp="1"/>
          </p:cNvSpPr>
          <p:nvPr>
            <p:ph sz="half" idx="1"/>
          </p:nvPr>
        </p:nvSpPr>
        <p:spPr/>
        <p:txBody>
          <a:bodyPr>
            <a:normAutofit lnSpcReduction="10000"/>
          </a:bodyPr>
          <a:lstStyle/>
          <a:p>
            <a:pPr>
              <a:buFont typeface="Wingdings" panose="05000000000000000000" pitchFamily="2" charset="2"/>
              <a:buChar char="v"/>
            </a:pPr>
            <a:r>
              <a:rPr lang="en-US" b="1" dirty="0">
                <a:solidFill>
                  <a:srgbClr val="FF0000"/>
                </a:solidFill>
              </a:rPr>
              <a:t>Restricted Categories:</a:t>
            </a:r>
          </a:p>
          <a:p>
            <a:r>
              <a:rPr lang="en-US" dirty="0"/>
              <a:t>Food </a:t>
            </a:r>
          </a:p>
          <a:p>
            <a:r>
              <a:rPr lang="en-US" dirty="0"/>
              <a:t>Drinks</a:t>
            </a:r>
          </a:p>
          <a:p>
            <a:r>
              <a:rPr lang="en-US" dirty="0"/>
              <a:t>Non-Prime items</a:t>
            </a:r>
          </a:p>
          <a:p>
            <a:r>
              <a:rPr lang="en-US" dirty="0"/>
              <a:t>Computers/Electronics</a:t>
            </a:r>
          </a:p>
          <a:p>
            <a:r>
              <a:rPr lang="en-US" dirty="0"/>
              <a:t>Health and Beauty</a:t>
            </a:r>
          </a:p>
          <a:p>
            <a:r>
              <a:rPr lang="en-US" dirty="0"/>
              <a:t>Appliances</a:t>
            </a:r>
          </a:p>
          <a:p>
            <a:pPr marL="0" indent="0">
              <a:buNone/>
            </a:pPr>
            <a:endParaRPr lang="en-US" dirty="0"/>
          </a:p>
          <a:p>
            <a:pPr marL="0" indent="0">
              <a:buNone/>
            </a:pPr>
            <a:endParaRPr lang="en-US" dirty="0"/>
          </a:p>
        </p:txBody>
      </p:sp>
      <p:sp>
        <p:nvSpPr>
          <p:cNvPr id="6" name="Content Placeholder 5"/>
          <p:cNvSpPr>
            <a:spLocks noGrp="1"/>
          </p:cNvSpPr>
          <p:nvPr>
            <p:ph sz="half" idx="2"/>
          </p:nvPr>
        </p:nvSpPr>
        <p:spPr>
          <a:xfrm>
            <a:off x="6172200" y="1690688"/>
            <a:ext cx="5181600" cy="4351338"/>
          </a:xfrm>
        </p:spPr>
        <p:txBody>
          <a:bodyPr>
            <a:normAutofit lnSpcReduction="10000"/>
          </a:bodyPr>
          <a:lstStyle/>
          <a:p>
            <a:pPr marL="0" indent="0">
              <a:buNone/>
            </a:pPr>
            <a:endParaRPr lang="en-US" dirty="0"/>
          </a:p>
          <a:p>
            <a:r>
              <a:rPr lang="en-US" dirty="0"/>
              <a:t>Clothing/Apparel </a:t>
            </a:r>
          </a:p>
          <a:p>
            <a:r>
              <a:rPr lang="en-US" dirty="0"/>
              <a:t>Personal Care Products</a:t>
            </a:r>
          </a:p>
          <a:p>
            <a:r>
              <a:rPr lang="en-US" dirty="0"/>
              <a:t>Home and Kitchen (tablecloths, cutlery, cups, etc.)</a:t>
            </a:r>
          </a:p>
          <a:p>
            <a:r>
              <a:rPr lang="en-US" dirty="0"/>
              <a:t>Pet and Plant</a:t>
            </a:r>
          </a:p>
          <a:p>
            <a:r>
              <a:rPr lang="en-US" dirty="0"/>
              <a:t>Tools/Automotive</a:t>
            </a:r>
          </a:p>
          <a:p>
            <a:r>
              <a:rPr lang="en-US" dirty="0"/>
              <a:t>Communication Devices</a:t>
            </a:r>
          </a:p>
          <a:p>
            <a:r>
              <a:rPr lang="en-US" dirty="0"/>
              <a:t>And many more</a:t>
            </a:r>
          </a:p>
        </p:txBody>
      </p:sp>
      <p:pic>
        <p:nvPicPr>
          <p:cNvPr id="4" name="Picture 3" descr="Article: 10 things HR should stop doing today — People Matt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2143" y="2103670"/>
            <a:ext cx="1622367" cy="912581"/>
          </a:xfrm>
          <a:prstGeom prst="rect">
            <a:avLst/>
          </a:prstGeom>
        </p:spPr>
      </p:pic>
    </p:spTree>
    <p:extLst>
      <p:ext uri="{BB962C8B-B14F-4D97-AF65-F5344CB8AC3E}">
        <p14:creationId xmlns:p14="http://schemas.microsoft.com/office/powerpoint/2010/main" val="266665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9799" y="1602711"/>
            <a:ext cx="9915939" cy="5063779"/>
          </a:xfrm>
        </p:spPr>
        <p:txBody>
          <a:bodyPr>
            <a:normAutofit/>
          </a:bodyPr>
          <a:lstStyle/>
          <a:p>
            <a:r>
              <a:rPr lang="en-US" dirty="0"/>
              <a:t>A “</a:t>
            </a:r>
            <a:r>
              <a:rPr lang="en-US" dirty="0">
                <a:solidFill>
                  <a:srgbClr val="FF0000"/>
                </a:solidFill>
              </a:rPr>
              <a:t>Confirming Order</a:t>
            </a:r>
            <a:r>
              <a:rPr lang="en-US" dirty="0"/>
              <a:t>” is any </a:t>
            </a:r>
            <a:r>
              <a:rPr lang="en-US" u="sng" dirty="0">
                <a:solidFill>
                  <a:srgbClr val="FF0000"/>
                </a:solidFill>
              </a:rPr>
              <a:t>purchase order </a:t>
            </a:r>
            <a:r>
              <a:rPr lang="en-US" dirty="0"/>
              <a:t>approved and issued by University Purchasing &amp; Business Services </a:t>
            </a:r>
            <a:r>
              <a:rPr lang="en-US" u="sng" dirty="0">
                <a:solidFill>
                  <a:srgbClr val="FF0000"/>
                </a:solidFill>
              </a:rPr>
              <a:t>after</a:t>
            </a:r>
            <a:r>
              <a:rPr lang="en-US" dirty="0"/>
              <a:t> the requesting Department has already made the </a:t>
            </a:r>
            <a:r>
              <a:rPr lang="en-US" u="sng" dirty="0">
                <a:solidFill>
                  <a:srgbClr val="FF0000"/>
                </a:solidFill>
              </a:rPr>
              <a:t>purchase</a:t>
            </a:r>
            <a:r>
              <a:rPr lang="en-US" dirty="0"/>
              <a:t>. </a:t>
            </a:r>
          </a:p>
          <a:p>
            <a:r>
              <a:rPr lang="en-US" dirty="0"/>
              <a:t>By rule, a Confirming Order is an unauthorized purchase. </a:t>
            </a:r>
          </a:p>
          <a:p>
            <a:r>
              <a:rPr lang="en-US" dirty="0"/>
              <a:t>Confirming Orders are problematic because the goods or services are purchased before the Department has permission to buy. </a:t>
            </a:r>
          </a:p>
          <a:p>
            <a:r>
              <a:rPr lang="en-US" dirty="0"/>
              <a:t>Confirming Orders bypass the University’s procurement process. </a:t>
            </a:r>
          </a:p>
        </p:txBody>
      </p:sp>
      <p:sp>
        <p:nvSpPr>
          <p:cNvPr id="6" name="Title 5"/>
          <p:cNvSpPr>
            <a:spLocks noGrp="1"/>
          </p:cNvSpPr>
          <p:nvPr>
            <p:ph type="title"/>
          </p:nvPr>
        </p:nvSpPr>
        <p:spPr>
          <a:xfrm>
            <a:off x="838200" y="365126"/>
            <a:ext cx="11049000" cy="748058"/>
          </a:xfrm>
        </p:spPr>
        <p:txBody>
          <a:bodyPr/>
          <a:lstStyle/>
          <a:p>
            <a:r>
              <a:rPr lang="en-US" b="1" dirty="0"/>
              <a:t>What</a:t>
            </a:r>
            <a:r>
              <a:rPr lang="en-US" dirty="0"/>
              <a:t> </a:t>
            </a:r>
            <a:r>
              <a:rPr lang="en-US" b="1" dirty="0"/>
              <a:t>are Confirming Orders?</a:t>
            </a:r>
          </a:p>
        </p:txBody>
      </p:sp>
    </p:spTree>
    <p:extLst>
      <p:ext uri="{BB962C8B-B14F-4D97-AF65-F5344CB8AC3E}">
        <p14:creationId xmlns:p14="http://schemas.microsoft.com/office/powerpoint/2010/main" val="248917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Confirming Orders: Background</a:t>
            </a:r>
          </a:p>
        </p:txBody>
      </p:sp>
      <p:sp>
        <p:nvSpPr>
          <p:cNvPr id="3" name="Content Placeholder 2"/>
          <p:cNvSpPr>
            <a:spLocks noGrp="1"/>
          </p:cNvSpPr>
          <p:nvPr>
            <p:ph sz="half" idx="1"/>
          </p:nvPr>
        </p:nvSpPr>
        <p:spPr>
          <a:xfrm>
            <a:off x="838199" y="1160586"/>
            <a:ext cx="10356273" cy="4389838"/>
          </a:xfrm>
        </p:spPr>
        <p:txBody>
          <a:bodyPr>
            <a:normAutofit fontScale="92500"/>
          </a:bodyPr>
          <a:lstStyle/>
          <a:p>
            <a:r>
              <a:rPr lang="en-US" dirty="0"/>
              <a:t>Kean University was audited by the Office of the State Auditor in 2016.</a:t>
            </a:r>
          </a:p>
          <a:p>
            <a:r>
              <a:rPr lang="en-US" dirty="0"/>
              <a:t>State Auditor found unacceptable use of “Confirming Orders”. University pledged to reduce the use of Confirming Orders moving forward. </a:t>
            </a:r>
          </a:p>
          <a:p>
            <a:r>
              <a:rPr lang="en-US" dirty="0"/>
              <a:t>In March of 2022, as part of Kean University’s urban research university designation, the Kean Board of Trustees directed CFO Andrew </a:t>
            </a:r>
            <a:r>
              <a:rPr lang="en-US" dirty="0" err="1"/>
              <a:t>Brannen</a:t>
            </a:r>
            <a:r>
              <a:rPr lang="en-US" dirty="0"/>
              <a:t> to adopt “standard operating rules and procedures” pertaining to the purchase of all equipment, materials, supplies and services.</a:t>
            </a:r>
          </a:p>
          <a:p>
            <a:r>
              <a:rPr lang="en-US" dirty="0"/>
              <a:t>On March 24, 2022, CFO announced new standard operating rules and procedures, including rules governing Confirming Orders. New procedures were effective immediately.</a:t>
            </a:r>
          </a:p>
          <a:p>
            <a:endParaRPr lang="en-US" dirty="0"/>
          </a:p>
        </p:txBody>
      </p:sp>
    </p:spTree>
    <p:extLst>
      <p:ext uri="{BB962C8B-B14F-4D97-AF65-F5344CB8AC3E}">
        <p14:creationId xmlns:p14="http://schemas.microsoft.com/office/powerpoint/2010/main" val="51607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8C65F5-889A-4E2A-2080-06EBD9E8AFF2}"/>
              </a:ext>
            </a:extLst>
          </p:cNvPr>
          <p:cNvSpPr>
            <a:spLocks noGrp="1"/>
          </p:cNvSpPr>
          <p:nvPr>
            <p:ph type="title"/>
          </p:nvPr>
        </p:nvSpPr>
        <p:spPr/>
        <p:txBody>
          <a:bodyPr/>
          <a:lstStyle/>
          <a:p>
            <a:r>
              <a:rPr lang="en-US" b="1" dirty="0"/>
              <a:t>Speakers</a:t>
            </a:r>
          </a:p>
        </p:txBody>
      </p:sp>
      <p:sp>
        <p:nvSpPr>
          <p:cNvPr id="5" name="Content Placeholder 4">
            <a:extLst>
              <a:ext uri="{FF2B5EF4-FFF2-40B4-BE49-F238E27FC236}">
                <a16:creationId xmlns:a16="http://schemas.microsoft.com/office/drawing/2014/main" id="{E06A7D49-DEE6-0C95-D010-9C1435C4A24E}"/>
              </a:ext>
            </a:extLst>
          </p:cNvPr>
          <p:cNvSpPr>
            <a:spLocks noGrp="1"/>
          </p:cNvSpPr>
          <p:nvPr>
            <p:ph idx="1"/>
          </p:nvPr>
        </p:nvSpPr>
        <p:spPr>
          <a:xfrm>
            <a:off x="838200" y="1690688"/>
            <a:ext cx="10126211" cy="3518875"/>
          </a:xfrm>
        </p:spPr>
        <p:txBody>
          <a:bodyPr/>
          <a:lstStyle/>
          <a:p>
            <a:r>
              <a:rPr lang="en-US" dirty="0"/>
              <a:t>Jennifer Strahan, Budget Office</a:t>
            </a:r>
          </a:p>
          <a:p>
            <a:r>
              <a:rPr lang="en-US" dirty="0"/>
              <a:t>Stacy Auer, University Procurement and Business Services</a:t>
            </a:r>
          </a:p>
          <a:p>
            <a:r>
              <a:rPr lang="en-US" dirty="0"/>
              <a:t>Stephany </a:t>
            </a:r>
            <a:r>
              <a:rPr lang="en-US" dirty="0" err="1"/>
              <a:t>Villalta</a:t>
            </a:r>
            <a:r>
              <a:rPr lang="en-US" dirty="0"/>
              <a:t>, Office of the CFO</a:t>
            </a:r>
          </a:p>
          <a:p>
            <a:r>
              <a:rPr lang="en-US" dirty="0"/>
              <a:t>Jessica </a:t>
            </a:r>
            <a:r>
              <a:rPr lang="en-US" dirty="0" err="1"/>
              <a:t>Bances</a:t>
            </a:r>
            <a:r>
              <a:rPr lang="en-US" dirty="0"/>
              <a:t>, General Accounting</a:t>
            </a:r>
          </a:p>
          <a:p>
            <a:r>
              <a:rPr lang="en-US" dirty="0"/>
              <a:t>Ada Rodriguez, General Accounting</a:t>
            </a:r>
          </a:p>
          <a:p>
            <a:pPr marL="0" indent="0">
              <a:buNone/>
            </a:pPr>
            <a:endParaRPr lang="en-US" dirty="0"/>
          </a:p>
        </p:txBody>
      </p:sp>
    </p:spTree>
    <p:extLst>
      <p:ext uri="{BB962C8B-B14F-4D97-AF65-F5344CB8AC3E}">
        <p14:creationId xmlns:p14="http://schemas.microsoft.com/office/powerpoint/2010/main" val="6957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01111"/>
            <a:ext cx="9915939" cy="3754091"/>
          </a:xfrm>
        </p:spPr>
        <p:txBody>
          <a:bodyPr>
            <a:normAutofit fontScale="92500"/>
          </a:bodyPr>
          <a:lstStyle/>
          <a:p>
            <a:r>
              <a:rPr lang="en-US" dirty="0"/>
              <a:t>Confirming orders must be avoided, but there is a process in place for review and possible approval.  </a:t>
            </a:r>
          </a:p>
          <a:p>
            <a:r>
              <a:rPr lang="en-US" dirty="0"/>
              <a:t>Confirming Orders must be requested in writing by the Senior Vice President in charge of the Department that made the unauthorized purchase to the Chief Financial Officer with a cc to Stephany </a:t>
            </a:r>
            <a:r>
              <a:rPr lang="en-US" dirty="0" err="1"/>
              <a:t>Villalta</a:t>
            </a:r>
            <a:r>
              <a:rPr lang="en-US" dirty="0"/>
              <a:t>.</a:t>
            </a:r>
          </a:p>
          <a:p>
            <a:r>
              <a:rPr lang="en-US" dirty="0"/>
              <a:t>Approval of confirming orders are at the CFO’s discretion. </a:t>
            </a:r>
          </a:p>
          <a:p>
            <a:r>
              <a:rPr lang="en-US" dirty="0"/>
              <a:t>Employees submitting confirming orders may also be subject to disciplinary action in accordance with applicable policies for violations.</a:t>
            </a:r>
          </a:p>
          <a:p>
            <a:endParaRPr lang="en-US" dirty="0"/>
          </a:p>
        </p:txBody>
      </p:sp>
      <p:sp>
        <p:nvSpPr>
          <p:cNvPr id="6" name="Title 5"/>
          <p:cNvSpPr>
            <a:spLocks noGrp="1"/>
          </p:cNvSpPr>
          <p:nvPr>
            <p:ph type="title"/>
          </p:nvPr>
        </p:nvSpPr>
        <p:spPr>
          <a:xfrm>
            <a:off x="838200" y="365126"/>
            <a:ext cx="11049000" cy="748058"/>
          </a:xfrm>
        </p:spPr>
        <p:txBody>
          <a:bodyPr/>
          <a:lstStyle/>
          <a:p>
            <a:r>
              <a:rPr lang="en-US" b="1" dirty="0"/>
              <a:t>Confirming Orders: Approval Process</a:t>
            </a:r>
          </a:p>
        </p:txBody>
      </p:sp>
    </p:spTree>
    <p:extLst>
      <p:ext uri="{BB962C8B-B14F-4D97-AF65-F5344CB8AC3E}">
        <p14:creationId xmlns:p14="http://schemas.microsoft.com/office/powerpoint/2010/main" val="124469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38200" y="365125"/>
            <a:ext cx="10515600" cy="1325600"/>
          </a:xfrm>
          <a:prstGeom prst="rect">
            <a:avLst/>
          </a:prstGeom>
          <a:noFill/>
          <a:ln>
            <a:noFill/>
          </a:ln>
        </p:spPr>
        <p:txBody>
          <a:bodyPr spcFirstLastPara="1" wrap="square" lIns="91433" tIns="45700" rIns="91433" bIns="45700" anchor="t" anchorCtr="0">
            <a:normAutofit/>
          </a:bodyPr>
          <a:lstStyle/>
          <a:p>
            <a:pPr>
              <a:spcBef>
                <a:spcPts val="0"/>
              </a:spcBef>
              <a:buClr>
                <a:schemeClr val="dk1"/>
              </a:buClr>
              <a:buSzPts val="3300"/>
            </a:pPr>
            <a:r>
              <a:rPr lang="en" b="1" dirty="0"/>
              <a:t>What is a Contract?</a:t>
            </a:r>
            <a:endParaRPr b="1" dirty="0"/>
          </a:p>
        </p:txBody>
      </p:sp>
      <p:sp>
        <p:nvSpPr>
          <p:cNvPr id="88" name="Google Shape;88;p18"/>
          <p:cNvSpPr txBox="1">
            <a:spLocks noGrp="1"/>
          </p:cNvSpPr>
          <p:nvPr>
            <p:ph type="body" idx="1"/>
          </p:nvPr>
        </p:nvSpPr>
        <p:spPr>
          <a:xfrm>
            <a:off x="838200" y="1516135"/>
            <a:ext cx="10515600" cy="3660800"/>
          </a:xfrm>
          <a:prstGeom prst="rect">
            <a:avLst/>
          </a:prstGeom>
          <a:noFill/>
          <a:ln>
            <a:noFill/>
          </a:ln>
        </p:spPr>
        <p:txBody>
          <a:bodyPr spcFirstLastPara="1" vert="horz" wrap="square" lIns="91433" tIns="45700" rIns="91433" bIns="45700" rtlCol="0" anchor="t" anchorCtr="0">
            <a:normAutofit fontScale="77500" lnSpcReduction="20000"/>
          </a:bodyPr>
          <a:lstStyle/>
          <a:p>
            <a:pPr marL="632883" indent="-571500">
              <a:spcBef>
                <a:spcPts val="0"/>
              </a:spcBef>
              <a:buClr>
                <a:schemeClr val="dk1"/>
              </a:buClr>
              <a:buSzPct val="100000"/>
            </a:pPr>
            <a:r>
              <a:rPr lang="en" sz="4000" dirty="0"/>
              <a:t>A binding legal agreement between Kean and a vendor.</a:t>
            </a:r>
            <a:endParaRPr dirty="0"/>
          </a:p>
          <a:p>
            <a:pPr marL="632883" indent="-571500">
              <a:spcBef>
                <a:spcPts val="1067"/>
              </a:spcBef>
              <a:buClr>
                <a:schemeClr val="dk1"/>
              </a:buClr>
              <a:buSzPct val="100000"/>
            </a:pPr>
            <a:r>
              <a:rPr lang="en" sz="4000" dirty="0"/>
              <a:t>Includes pricing, terms of service, and other contractual obligations mutually agreed to by the parties.</a:t>
            </a:r>
            <a:endParaRPr dirty="0"/>
          </a:p>
          <a:p>
            <a:pPr marL="632883" indent="-571500">
              <a:spcBef>
                <a:spcPts val="1067"/>
              </a:spcBef>
              <a:buClr>
                <a:schemeClr val="dk1"/>
              </a:buClr>
              <a:buSzPct val="100000"/>
            </a:pPr>
            <a:r>
              <a:rPr lang="en" sz="4000" dirty="0"/>
              <a:t>Governs the performance.  </a:t>
            </a:r>
            <a:endParaRPr dirty="0"/>
          </a:p>
          <a:p>
            <a:pPr marL="632883" indent="-571500">
              <a:spcBef>
                <a:spcPts val="1067"/>
              </a:spcBef>
              <a:buClr>
                <a:schemeClr val="dk1"/>
              </a:buClr>
              <a:buSzPct val="100000"/>
            </a:pPr>
            <a:r>
              <a:rPr lang="en" sz="4000" dirty="0"/>
              <a:t>For the purposes of these rules and procedures, this definition does not include agreements of employment.</a:t>
            </a:r>
            <a:endParaRPr dirty="0"/>
          </a:p>
          <a:p>
            <a:pPr marL="632883" indent="-571500">
              <a:spcBef>
                <a:spcPts val="1067"/>
              </a:spcBef>
              <a:buClr>
                <a:schemeClr val="dk1"/>
              </a:buClr>
              <a:buSzPct val="100000"/>
            </a:pPr>
            <a:r>
              <a:rPr lang="en" sz="4000" dirty="0"/>
              <a:t>Kean University rules and procedures require contracts to be in writing. </a:t>
            </a:r>
            <a:endParaRPr dirty="0"/>
          </a:p>
          <a:p>
            <a:pPr marL="237061" indent="-16933">
              <a:spcBef>
                <a:spcPts val="1067"/>
              </a:spcBef>
              <a:buClr>
                <a:schemeClr val="dk1"/>
              </a:buClr>
              <a:buSzPct val="100000"/>
              <a:buNone/>
            </a:pPr>
            <a:endParaRPr sz="4000" dirty="0"/>
          </a:p>
          <a:p>
            <a:pPr marL="0" indent="0">
              <a:spcBef>
                <a:spcPts val="1067"/>
              </a:spcBef>
              <a:spcAft>
                <a:spcPts val="1600"/>
              </a:spcAft>
              <a:buClr>
                <a:schemeClr val="dk1"/>
              </a:buClr>
              <a:buSzPct val="100000"/>
              <a:buNone/>
            </a:pPr>
            <a:endParaRPr sz="4000" dirty="0"/>
          </a:p>
        </p:txBody>
      </p:sp>
    </p:spTree>
    <p:extLst>
      <p:ext uri="{BB962C8B-B14F-4D97-AF65-F5344CB8AC3E}">
        <p14:creationId xmlns:p14="http://schemas.microsoft.com/office/powerpoint/2010/main" val="189852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can Sign a Contract for Kean?</a:t>
            </a:r>
          </a:p>
        </p:txBody>
      </p:sp>
      <p:sp>
        <p:nvSpPr>
          <p:cNvPr id="3" name="Content Placeholder 2"/>
          <p:cNvSpPr>
            <a:spLocks noGrp="1"/>
          </p:cNvSpPr>
          <p:nvPr>
            <p:ph idx="1"/>
          </p:nvPr>
        </p:nvSpPr>
        <p:spPr>
          <a:xfrm>
            <a:off x="838200" y="1872762"/>
            <a:ext cx="10515600" cy="3367454"/>
          </a:xfrm>
        </p:spPr>
        <p:txBody>
          <a:bodyPr>
            <a:normAutofit/>
          </a:bodyPr>
          <a:lstStyle/>
          <a:p>
            <a:pPr marL="0" indent="0">
              <a:buNone/>
            </a:pPr>
            <a:r>
              <a:rPr lang="en-US" dirty="0"/>
              <a:t>Contracts and agreements for the </a:t>
            </a:r>
            <a:r>
              <a:rPr lang="en-US" b="1" i="1" dirty="0"/>
              <a:t>purchase of equipment, materials, supplies and services</a:t>
            </a:r>
            <a:r>
              <a:rPr lang="en-US" i="1" dirty="0"/>
              <a:t> </a:t>
            </a:r>
            <a:r>
              <a:rPr lang="en-US" dirty="0"/>
              <a:t>require:</a:t>
            </a:r>
          </a:p>
          <a:p>
            <a:r>
              <a:rPr lang="en-US" dirty="0"/>
              <a:t>Review and approval by the </a:t>
            </a:r>
            <a:r>
              <a:rPr lang="en-US" dirty="0" err="1"/>
              <a:t>UPBS</a:t>
            </a:r>
            <a:r>
              <a:rPr lang="en-US" dirty="0"/>
              <a:t>/University Counsel.</a:t>
            </a:r>
          </a:p>
          <a:p>
            <a:r>
              <a:rPr lang="en-US" dirty="0"/>
              <a:t>Signature:</a:t>
            </a:r>
          </a:p>
          <a:p>
            <a:pPr lvl="1"/>
            <a:r>
              <a:rPr lang="en-US" b="1" dirty="0"/>
              <a:t>President</a:t>
            </a:r>
          </a:p>
          <a:p>
            <a:pPr lvl="1"/>
            <a:r>
              <a:rPr lang="en-US" b="1" dirty="0"/>
              <a:t>Chief Financial Officer </a:t>
            </a:r>
          </a:p>
          <a:p>
            <a:pPr lvl="1"/>
            <a:r>
              <a:rPr lang="en-US" b="1" dirty="0"/>
              <a:t>Associate Vice President of University Procurement &amp; Business Services</a:t>
            </a:r>
          </a:p>
        </p:txBody>
      </p:sp>
    </p:spTree>
    <p:extLst>
      <p:ext uri="{BB962C8B-B14F-4D97-AF65-F5344CB8AC3E}">
        <p14:creationId xmlns:p14="http://schemas.microsoft.com/office/powerpoint/2010/main" val="2465285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838200" y="200737"/>
            <a:ext cx="10515600" cy="1325600"/>
          </a:xfrm>
          <a:prstGeom prst="rect">
            <a:avLst/>
          </a:prstGeom>
          <a:noFill/>
          <a:ln>
            <a:noFill/>
          </a:ln>
        </p:spPr>
        <p:txBody>
          <a:bodyPr spcFirstLastPara="1" wrap="square" lIns="91433" tIns="45700" rIns="91433" bIns="45700" anchor="t" anchorCtr="0">
            <a:normAutofit/>
          </a:bodyPr>
          <a:lstStyle/>
          <a:p>
            <a:pPr>
              <a:spcBef>
                <a:spcPts val="0"/>
              </a:spcBef>
              <a:buClr>
                <a:schemeClr val="dk1"/>
              </a:buClr>
              <a:buSzPts val="3300"/>
            </a:pPr>
            <a:r>
              <a:rPr lang="en" b="1" dirty="0"/>
              <a:t>Signing Authority (Cont.)</a:t>
            </a:r>
            <a:endParaRPr b="1" dirty="0"/>
          </a:p>
        </p:txBody>
      </p:sp>
      <p:sp>
        <p:nvSpPr>
          <p:cNvPr id="100" name="Google Shape;100;p20"/>
          <p:cNvSpPr txBox="1">
            <a:spLocks noGrp="1"/>
          </p:cNvSpPr>
          <p:nvPr>
            <p:ph type="body" idx="1"/>
          </p:nvPr>
        </p:nvSpPr>
        <p:spPr>
          <a:xfrm>
            <a:off x="1228619" y="1068513"/>
            <a:ext cx="10515600" cy="4944000"/>
          </a:xfrm>
          <a:prstGeom prst="rect">
            <a:avLst/>
          </a:prstGeom>
          <a:noFill/>
          <a:ln>
            <a:noFill/>
          </a:ln>
        </p:spPr>
        <p:txBody>
          <a:bodyPr spcFirstLastPara="1" vert="horz" wrap="square" lIns="91433" tIns="45700" rIns="91433" bIns="45700" rtlCol="0" anchor="t" anchorCtr="0">
            <a:normAutofit/>
          </a:bodyPr>
          <a:lstStyle/>
          <a:p>
            <a:pPr marL="237061" indent="-237061">
              <a:spcBef>
                <a:spcPts val="0"/>
              </a:spcBef>
              <a:buClr>
                <a:schemeClr val="dk1"/>
              </a:buClr>
              <a:buSzPts val="1800"/>
              <a:buChar char="●"/>
            </a:pPr>
            <a:r>
              <a:rPr lang="en" sz="2400" dirty="0"/>
              <a:t>Other Types of Contracts:</a:t>
            </a:r>
            <a:endParaRPr dirty="0"/>
          </a:p>
          <a:p>
            <a:pPr marL="694249" lvl="1" indent="-228594">
              <a:spcBef>
                <a:spcPts val="533"/>
              </a:spcBef>
              <a:buClr>
                <a:schemeClr val="dk1"/>
              </a:buClr>
              <a:buSzPts val="1500"/>
              <a:buChar char="○"/>
            </a:pPr>
            <a:r>
              <a:rPr lang="en" sz="2000" b="1" dirty="0"/>
              <a:t>Affiliation agreements</a:t>
            </a:r>
            <a:endParaRPr dirty="0"/>
          </a:p>
          <a:p>
            <a:pPr marL="694249" lvl="1" indent="-228594">
              <a:spcBef>
                <a:spcPts val="533"/>
              </a:spcBef>
              <a:buClr>
                <a:schemeClr val="dk1"/>
              </a:buClr>
              <a:buSzPts val="1500"/>
              <a:buChar char="○"/>
            </a:pPr>
            <a:r>
              <a:rPr lang="en" sz="2000" b="1" dirty="0"/>
              <a:t>Articulation agreements</a:t>
            </a:r>
            <a:endParaRPr dirty="0"/>
          </a:p>
          <a:p>
            <a:pPr marL="694249" lvl="1" indent="-228594">
              <a:spcBef>
                <a:spcPts val="533"/>
              </a:spcBef>
              <a:buClr>
                <a:schemeClr val="dk1"/>
              </a:buClr>
              <a:buSzPts val="1500"/>
              <a:buChar char="○"/>
            </a:pPr>
            <a:r>
              <a:rPr lang="en" sz="2000" b="1" dirty="0"/>
              <a:t>Memoranda of agreement/understanding</a:t>
            </a:r>
            <a:endParaRPr dirty="0"/>
          </a:p>
          <a:p>
            <a:pPr marL="694249" lvl="1" indent="-228594">
              <a:spcBef>
                <a:spcPts val="533"/>
              </a:spcBef>
              <a:buClr>
                <a:schemeClr val="dk1"/>
              </a:buClr>
              <a:buSzPts val="1500"/>
              <a:buChar char="○"/>
            </a:pPr>
            <a:r>
              <a:rPr lang="en" sz="2000" b="1" dirty="0"/>
              <a:t>Acceptance of grant funds</a:t>
            </a:r>
            <a:endParaRPr dirty="0"/>
          </a:p>
          <a:p>
            <a:pPr marL="694249" lvl="1" indent="-228594">
              <a:spcBef>
                <a:spcPts val="533"/>
              </a:spcBef>
              <a:buClr>
                <a:schemeClr val="dk1"/>
              </a:buClr>
              <a:buSzPts val="1500"/>
              <a:buChar char="○"/>
            </a:pPr>
            <a:r>
              <a:rPr lang="en" sz="2000" b="1" dirty="0"/>
              <a:t>Research agreements or other similar agreements</a:t>
            </a:r>
            <a:endParaRPr sz="2000" dirty="0"/>
          </a:p>
          <a:p>
            <a:pPr marL="237061" indent="-237061">
              <a:spcBef>
                <a:spcPts val="1067"/>
              </a:spcBef>
              <a:buClr>
                <a:schemeClr val="dk1"/>
              </a:buClr>
              <a:buSzPts val="1800"/>
              <a:buChar char="●"/>
            </a:pPr>
            <a:r>
              <a:rPr lang="en" sz="2400" dirty="0"/>
              <a:t>Require review and approval by the Office of University Counsel.</a:t>
            </a:r>
            <a:endParaRPr dirty="0"/>
          </a:p>
          <a:p>
            <a:pPr marL="237061" indent="-237061">
              <a:spcBef>
                <a:spcPts val="1067"/>
              </a:spcBef>
              <a:buClr>
                <a:schemeClr val="dk1"/>
              </a:buClr>
              <a:buSzPts val="1800"/>
              <a:buChar char="●"/>
            </a:pPr>
            <a:r>
              <a:rPr lang="en" sz="2400" dirty="0"/>
              <a:t>May be signed by:</a:t>
            </a:r>
            <a:endParaRPr dirty="0"/>
          </a:p>
          <a:p>
            <a:pPr marL="694249" lvl="1" indent="-228594">
              <a:spcBef>
                <a:spcPts val="533"/>
              </a:spcBef>
              <a:buClr>
                <a:schemeClr val="dk1"/>
              </a:buClr>
              <a:buSzPts val="1500"/>
              <a:buChar char="○"/>
            </a:pPr>
            <a:r>
              <a:rPr lang="en" sz="2000" dirty="0"/>
              <a:t>President</a:t>
            </a:r>
            <a:endParaRPr dirty="0"/>
          </a:p>
          <a:p>
            <a:pPr marL="694249" lvl="1" indent="-228594">
              <a:spcBef>
                <a:spcPts val="533"/>
              </a:spcBef>
              <a:buClr>
                <a:schemeClr val="dk1"/>
              </a:buClr>
              <a:buSzPts val="1500"/>
              <a:buChar char="○"/>
            </a:pPr>
            <a:r>
              <a:rPr lang="en" sz="2000" dirty="0"/>
              <a:t>Chief of Staff</a:t>
            </a:r>
            <a:endParaRPr dirty="0"/>
          </a:p>
          <a:p>
            <a:pPr marL="694249" lvl="1" indent="-228594">
              <a:spcBef>
                <a:spcPts val="533"/>
              </a:spcBef>
              <a:buClr>
                <a:schemeClr val="dk1"/>
              </a:buClr>
              <a:buSzPts val="1500"/>
              <a:buChar char="○"/>
            </a:pPr>
            <a:r>
              <a:rPr lang="en" sz="2000" dirty="0"/>
              <a:t>Chief Financial Officer </a:t>
            </a:r>
            <a:endParaRPr dirty="0"/>
          </a:p>
          <a:p>
            <a:pPr marL="694249" lvl="1" indent="-228594">
              <a:spcBef>
                <a:spcPts val="533"/>
              </a:spcBef>
              <a:spcAft>
                <a:spcPts val="1600"/>
              </a:spcAft>
              <a:buClr>
                <a:schemeClr val="dk1"/>
              </a:buClr>
              <a:buSzPts val="1500"/>
              <a:buChar char="○"/>
            </a:pPr>
            <a:r>
              <a:rPr lang="en" sz="2000" dirty="0"/>
              <a:t>Senior Vice Presidents or their designees</a:t>
            </a:r>
            <a:r>
              <a:rPr lang="en" sz="1600" dirty="0"/>
              <a:t>.</a:t>
            </a:r>
            <a:endParaRPr dirty="0"/>
          </a:p>
        </p:txBody>
      </p:sp>
    </p:spTree>
    <p:extLst>
      <p:ext uri="{BB962C8B-B14F-4D97-AF65-F5344CB8AC3E}">
        <p14:creationId xmlns:p14="http://schemas.microsoft.com/office/powerpoint/2010/main" val="244165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Contract Length</a:t>
            </a:r>
          </a:p>
        </p:txBody>
      </p:sp>
      <p:sp>
        <p:nvSpPr>
          <p:cNvPr id="6" name="Content Placeholder 5"/>
          <p:cNvSpPr>
            <a:spLocks noGrp="1"/>
          </p:cNvSpPr>
          <p:nvPr>
            <p:ph idx="1"/>
          </p:nvPr>
        </p:nvSpPr>
        <p:spPr>
          <a:xfrm>
            <a:off x="838200" y="1825625"/>
            <a:ext cx="10515600" cy="2352092"/>
          </a:xfrm>
        </p:spPr>
        <p:txBody>
          <a:bodyPr>
            <a:normAutofit/>
          </a:bodyPr>
          <a:lstStyle/>
          <a:p>
            <a:pPr marL="0" indent="0">
              <a:buNone/>
            </a:pPr>
            <a:r>
              <a:rPr lang="en-US" sz="4000" dirty="0">
                <a:latin typeface="+mj-lt"/>
              </a:rPr>
              <a:t>The maximum contract term for University contracts is five (5) years. A longer term may be permitted with the approval of the CFO or their designee if in the University’s best interest.</a:t>
            </a:r>
          </a:p>
        </p:txBody>
      </p:sp>
    </p:spTree>
    <p:extLst>
      <p:ext uri="{BB962C8B-B14F-4D97-AF65-F5344CB8AC3E}">
        <p14:creationId xmlns:p14="http://schemas.microsoft.com/office/powerpoint/2010/main" val="290554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03280" y="154112"/>
            <a:ext cx="9683592" cy="4929828"/>
          </a:xfrm>
        </p:spPr>
      </p:pic>
      <p:sp>
        <p:nvSpPr>
          <p:cNvPr id="6" name="Rectangle 5"/>
          <p:cNvSpPr/>
          <p:nvPr/>
        </p:nvSpPr>
        <p:spPr>
          <a:xfrm>
            <a:off x="2743199" y="5186682"/>
            <a:ext cx="6729573" cy="646331"/>
          </a:xfrm>
          <a:prstGeom prst="rect">
            <a:avLst/>
          </a:prstGeom>
        </p:spPr>
        <p:txBody>
          <a:bodyPr wrap="square">
            <a:spAutoFit/>
          </a:bodyPr>
          <a:lstStyle/>
          <a:p>
            <a:r>
              <a:rPr lang="en-US" dirty="0"/>
              <a:t>https://www.kean.edu/offices/university-procurement-and-business-services/purchasing-operating-rules-procedures</a:t>
            </a:r>
          </a:p>
        </p:txBody>
      </p:sp>
    </p:spTree>
    <p:extLst>
      <p:ext uri="{BB962C8B-B14F-4D97-AF65-F5344CB8AC3E}">
        <p14:creationId xmlns:p14="http://schemas.microsoft.com/office/powerpoint/2010/main" val="155883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Gourmet Dining Catering Requests </a:t>
            </a:r>
          </a:p>
        </p:txBody>
      </p:sp>
      <p:pic>
        <p:nvPicPr>
          <p:cNvPr id="5" name="Content Placeholder 4">
            <a:extLst>
              <a:ext uri="{FF2B5EF4-FFF2-40B4-BE49-F238E27FC236}">
                <a16:creationId xmlns:a16="http://schemas.microsoft.com/office/drawing/2014/main" id="{92AB31EA-1965-4B3C-B846-EFF656020D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411" y="2000761"/>
            <a:ext cx="2502131" cy="3100647"/>
          </a:xfrm>
          <a:prstGeom prst="rect">
            <a:avLst/>
          </a:prstGeom>
        </p:spPr>
      </p:pic>
      <p:pic>
        <p:nvPicPr>
          <p:cNvPr id="6" name="Picture 5">
            <a:extLst>
              <a:ext uri="{FF2B5EF4-FFF2-40B4-BE49-F238E27FC236}">
                <a16:creationId xmlns:a16="http://schemas.microsoft.com/office/drawing/2014/main" id="{AF4535C5-592D-4757-9107-59178378B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863" y="2000761"/>
            <a:ext cx="3132484" cy="3100040"/>
          </a:xfrm>
          <a:prstGeom prst="rect">
            <a:avLst/>
          </a:prstGeom>
        </p:spPr>
      </p:pic>
      <p:pic>
        <p:nvPicPr>
          <p:cNvPr id="7" name="Picture 6">
            <a:extLst>
              <a:ext uri="{FF2B5EF4-FFF2-40B4-BE49-F238E27FC236}">
                <a16:creationId xmlns:a16="http://schemas.microsoft.com/office/drawing/2014/main" id="{2E2C4F34-9698-407F-9CA6-DDB283D2B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959" y="2000761"/>
            <a:ext cx="3130284" cy="3100040"/>
          </a:xfrm>
          <a:prstGeom prst="rect">
            <a:avLst/>
          </a:prstGeom>
        </p:spPr>
      </p:pic>
      <p:pic>
        <p:nvPicPr>
          <p:cNvPr id="8" name="Picture 7">
            <a:extLst>
              <a:ext uri="{FF2B5EF4-FFF2-40B4-BE49-F238E27FC236}">
                <a16:creationId xmlns:a16="http://schemas.microsoft.com/office/drawing/2014/main" id="{CE4967B1-F5DD-4DDE-A61A-FBAC5C79E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4564" y="2000761"/>
            <a:ext cx="2634149" cy="3104987"/>
          </a:xfrm>
          <a:prstGeom prst="rect">
            <a:avLst/>
          </a:prstGeom>
        </p:spPr>
      </p:pic>
      <p:pic>
        <p:nvPicPr>
          <p:cNvPr id="9" name="Picture 8">
            <a:extLst>
              <a:ext uri="{FF2B5EF4-FFF2-40B4-BE49-F238E27FC236}">
                <a16:creationId xmlns:a16="http://schemas.microsoft.com/office/drawing/2014/main" id="{902E1B90-ABBA-47C5-9902-996427522F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4068" y="5332822"/>
            <a:ext cx="3454575" cy="874306"/>
          </a:xfrm>
          <a:prstGeom prst="rect">
            <a:avLst/>
          </a:prstGeom>
        </p:spPr>
      </p:pic>
    </p:spTree>
    <p:extLst>
      <p:ext uri="{BB962C8B-B14F-4D97-AF65-F5344CB8AC3E}">
        <p14:creationId xmlns:p14="http://schemas.microsoft.com/office/powerpoint/2010/main" val="1486985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0BA72-DE87-2346-F206-83CDC9903279}"/>
              </a:ext>
            </a:extLst>
          </p:cNvPr>
          <p:cNvSpPr>
            <a:spLocks noGrp="1"/>
          </p:cNvSpPr>
          <p:nvPr>
            <p:ph type="title"/>
          </p:nvPr>
        </p:nvSpPr>
        <p:spPr/>
        <p:txBody>
          <a:bodyPr/>
          <a:lstStyle/>
          <a:p>
            <a:r>
              <a:rPr lang="en-US" b="1" dirty="0"/>
              <a:t>Formstack Approval </a:t>
            </a:r>
            <a:r>
              <a:rPr lang="en-US" sz="2400" b="1" dirty="0"/>
              <a:t>(for Academic and Non-Academic Units)</a:t>
            </a:r>
            <a:br>
              <a:rPr lang="en-US" b="1" dirty="0"/>
            </a:br>
            <a:endParaRPr lang="en-US" b="1" dirty="0"/>
          </a:p>
        </p:txBody>
      </p:sp>
      <p:sp>
        <p:nvSpPr>
          <p:cNvPr id="6" name="Content Placeholder 5">
            <a:extLst>
              <a:ext uri="{FF2B5EF4-FFF2-40B4-BE49-F238E27FC236}">
                <a16:creationId xmlns:a16="http://schemas.microsoft.com/office/drawing/2014/main" id="{F55F2ABE-FE71-F3E3-4156-AA371AFA9213}"/>
              </a:ext>
            </a:extLst>
          </p:cNvPr>
          <p:cNvSpPr>
            <a:spLocks noGrp="1"/>
          </p:cNvSpPr>
          <p:nvPr>
            <p:ph idx="1"/>
          </p:nvPr>
        </p:nvSpPr>
        <p:spPr>
          <a:xfrm>
            <a:off x="1069020" y="1390619"/>
            <a:ext cx="10515600" cy="4351338"/>
          </a:xfrm>
        </p:spPr>
        <p:txBody>
          <a:bodyPr>
            <a:normAutofit fontScale="92500" lnSpcReduction="20000"/>
          </a:bodyPr>
          <a:lstStyle/>
          <a:p>
            <a:r>
              <a:rPr lang="en-US" dirty="0"/>
              <a:t>Gourmet Dining is the University’s food vendor</a:t>
            </a:r>
          </a:p>
          <a:p>
            <a:r>
              <a:rPr lang="en-US" dirty="0"/>
              <a:t>You must include a quote through </a:t>
            </a:r>
            <a:r>
              <a:rPr lang="en-US" b="1" dirty="0"/>
              <a:t>https://www.kean.edu/offices/gourmet-dining </a:t>
            </a:r>
            <a:r>
              <a:rPr lang="en-US" dirty="0"/>
              <a:t>prior to completing food request through Formstack for accurate cost. This quote must be attached to your request. </a:t>
            </a:r>
          </a:p>
          <a:p>
            <a:r>
              <a:rPr lang="en-US" dirty="0"/>
              <a:t>The requisition cannot be entered before your request is approved in Formstack.</a:t>
            </a:r>
          </a:p>
          <a:p>
            <a:r>
              <a:rPr lang="en-US" dirty="0"/>
              <a:t>For Academic Units – requisition approvers must include </a:t>
            </a:r>
            <a:r>
              <a:rPr lang="en-US" dirty="0" err="1"/>
              <a:t>abrannen</a:t>
            </a:r>
            <a:r>
              <a:rPr lang="en-US" dirty="0"/>
              <a:t> in addition to </a:t>
            </a:r>
            <a:r>
              <a:rPr lang="en-US" dirty="0" err="1"/>
              <a:t>dbirdsell</a:t>
            </a:r>
            <a:r>
              <a:rPr lang="en-US" dirty="0"/>
              <a:t> for all academic units</a:t>
            </a:r>
          </a:p>
          <a:p>
            <a:r>
              <a:rPr lang="en-US" dirty="0"/>
              <a:t>Once approved, you will receive a response from the Budget Office that funds are available; at that point, you can enter a requisition.</a:t>
            </a:r>
          </a:p>
          <a:p>
            <a:r>
              <a:rPr lang="en-US" dirty="0"/>
              <a:t>Must include the date and name of the event in requisition description</a:t>
            </a:r>
          </a:p>
          <a:p>
            <a:endParaRPr lang="en-US" dirty="0"/>
          </a:p>
        </p:txBody>
      </p:sp>
    </p:spTree>
    <p:extLst>
      <p:ext uri="{BB962C8B-B14F-4D97-AF65-F5344CB8AC3E}">
        <p14:creationId xmlns:p14="http://schemas.microsoft.com/office/powerpoint/2010/main" val="362402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578A-CE35-C870-7539-B0A228CBD4AC}"/>
              </a:ext>
            </a:extLst>
          </p:cNvPr>
          <p:cNvSpPr>
            <a:spLocks noGrp="1"/>
          </p:cNvSpPr>
          <p:nvPr>
            <p:ph type="title"/>
          </p:nvPr>
        </p:nvSpPr>
        <p:spPr/>
        <p:txBody>
          <a:bodyPr/>
          <a:lstStyle/>
          <a:p>
            <a:r>
              <a:rPr lang="en-US" b="1" dirty="0"/>
              <a:t>Formstack Approval (</a:t>
            </a:r>
            <a:r>
              <a:rPr lang="en-US" b="1" dirty="0" err="1"/>
              <a:t>cont</a:t>
            </a:r>
            <a:r>
              <a:rPr lang="en-US" b="1" dirty="0"/>
              <a:t>):</a:t>
            </a:r>
            <a:br>
              <a:rPr lang="en-US" b="1" dirty="0"/>
            </a:br>
            <a:r>
              <a:rPr lang="en-US" b="1" dirty="0"/>
              <a:t> </a:t>
            </a:r>
            <a:r>
              <a:rPr lang="en-US" sz="2800" b="1" dirty="0"/>
              <a:t>(for Academic and Non-Academic Units)</a:t>
            </a:r>
            <a:br>
              <a:rPr lang="en-US" b="1" dirty="0"/>
            </a:br>
            <a:endParaRPr lang="en-US" b="1" dirty="0"/>
          </a:p>
        </p:txBody>
      </p:sp>
      <p:sp>
        <p:nvSpPr>
          <p:cNvPr id="3" name="Content Placeholder 2">
            <a:extLst>
              <a:ext uri="{FF2B5EF4-FFF2-40B4-BE49-F238E27FC236}">
                <a16:creationId xmlns:a16="http://schemas.microsoft.com/office/drawing/2014/main" id="{361DC3F3-78AF-3A81-8A75-95E64BEF8E67}"/>
              </a:ext>
            </a:extLst>
          </p:cNvPr>
          <p:cNvSpPr>
            <a:spLocks noGrp="1"/>
          </p:cNvSpPr>
          <p:nvPr>
            <p:ph idx="1"/>
          </p:nvPr>
        </p:nvSpPr>
        <p:spPr>
          <a:xfrm>
            <a:off x="926977" y="1690688"/>
            <a:ext cx="10515600" cy="4351338"/>
          </a:xfrm>
        </p:spPr>
        <p:txBody>
          <a:bodyPr>
            <a:normAutofit/>
          </a:bodyPr>
          <a:lstStyle/>
          <a:p>
            <a:r>
              <a:rPr lang="en-US" sz="2600" dirty="0"/>
              <a:t>Food requests must have exact dollar amount of the order; estimates are not acceptable and will be denied.</a:t>
            </a:r>
          </a:p>
          <a:p>
            <a:r>
              <a:rPr lang="en-US" sz="2600" dirty="0"/>
              <a:t>Food requests with Gourmet Dining cannot be placed until Purchase Order number is received. You must go back into your quote and change form of payment to the particular PO number. </a:t>
            </a:r>
          </a:p>
          <a:p>
            <a:r>
              <a:rPr lang="en-US" sz="2600" dirty="0"/>
              <a:t>Once purchase order is issued you cannot add to the existing PO.</a:t>
            </a:r>
          </a:p>
          <a:p>
            <a:r>
              <a:rPr lang="en-US" sz="2600" dirty="0"/>
              <a:t>Departments authorized to use Blanket Purchase Order (BPO) are still required to complete a Formstack for each event and include BPO number in the Comments.</a:t>
            </a:r>
          </a:p>
          <a:p>
            <a:pPr marL="0" indent="0">
              <a:buNone/>
            </a:pPr>
            <a:endParaRPr lang="en-US" sz="2600" dirty="0"/>
          </a:p>
          <a:p>
            <a:endParaRPr lang="en-US" dirty="0"/>
          </a:p>
        </p:txBody>
      </p:sp>
    </p:spTree>
    <p:extLst>
      <p:ext uri="{BB962C8B-B14F-4D97-AF65-F5344CB8AC3E}">
        <p14:creationId xmlns:p14="http://schemas.microsoft.com/office/powerpoint/2010/main" val="209936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1105-3D89-31C0-A1D0-9D412F620649}"/>
              </a:ext>
            </a:extLst>
          </p:cNvPr>
          <p:cNvSpPr>
            <a:spLocks noGrp="1"/>
          </p:cNvSpPr>
          <p:nvPr>
            <p:ph type="title"/>
          </p:nvPr>
        </p:nvSpPr>
        <p:spPr/>
        <p:txBody>
          <a:bodyPr/>
          <a:lstStyle/>
          <a:p>
            <a:r>
              <a:rPr lang="en-US" b="1" dirty="0"/>
              <a:t>Non-Gourmet Dining Catering requests </a:t>
            </a:r>
            <a:br>
              <a:rPr lang="en-US" dirty="0"/>
            </a:br>
            <a:r>
              <a:rPr lang="en-US" dirty="0"/>
              <a:t> </a:t>
            </a:r>
          </a:p>
        </p:txBody>
      </p:sp>
      <p:sp>
        <p:nvSpPr>
          <p:cNvPr id="3" name="Content Placeholder 2">
            <a:extLst>
              <a:ext uri="{FF2B5EF4-FFF2-40B4-BE49-F238E27FC236}">
                <a16:creationId xmlns:a16="http://schemas.microsoft.com/office/drawing/2014/main" id="{41FF18F1-9AE7-3D6D-F1BB-9D1F1DBB6D0E}"/>
              </a:ext>
            </a:extLst>
          </p:cNvPr>
          <p:cNvSpPr>
            <a:spLocks noGrp="1"/>
          </p:cNvSpPr>
          <p:nvPr>
            <p:ph idx="1"/>
          </p:nvPr>
        </p:nvSpPr>
        <p:spPr>
          <a:xfrm>
            <a:off x="900344" y="1443885"/>
            <a:ext cx="10515600" cy="4351338"/>
          </a:xfrm>
        </p:spPr>
        <p:txBody>
          <a:bodyPr>
            <a:normAutofit fontScale="92500"/>
          </a:bodyPr>
          <a:lstStyle/>
          <a:p>
            <a:r>
              <a:rPr lang="en-US" dirty="0"/>
              <a:t>For all off-site events, including conferences, events and meetings </a:t>
            </a:r>
          </a:p>
          <a:p>
            <a:r>
              <a:rPr lang="en-US" dirty="0"/>
              <a:t>Must complete approval request through Formstack for all food requests</a:t>
            </a:r>
          </a:p>
          <a:p>
            <a:r>
              <a:rPr lang="en-US" dirty="0"/>
              <a:t>Link is found on University Procurement and Business Services website: </a:t>
            </a:r>
            <a:r>
              <a:rPr lang="en-US" b="1" dirty="0"/>
              <a:t>https://www.kean.edu/offices/university-procurement-and-business-services/food-request</a:t>
            </a:r>
          </a:p>
          <a:p>
            <a:r>
              <a:rPr lang="en-US" dirty="0"/>
              <a:t>Attach quote/estimate to Formstack request</a:t>
            </a:r>
          </a:p>
          <a:p>
            <a:r>
              <a:rPr lang="en-US" dirty="0"/>
              <a:t>Provide pertinent event information: who, what, where, how many, etc.</a:t>
            </a:r>
          </a:p>
          <a:p>
            <a:r>
              <a:rPr lang="en-US" dirty="0"/>
              <a:t>Office of Chief Financial Officer and Budget Office will either approve or deny the request</a:t>
            </a:r>
          </a:p>
          <a:p>
            <a:endParaRPr lang="en-US" dirty="0"/>
          </a:p>
        </p:txBody>
      </p:sp>
    </p:spTree>
    <p:extLst>
      <p:ext uri="{BB962C8B-B14F-4D97-AF65-F5344CB8AC3E}">
        <p14:creationId xmlns:p14="http://schemas.microsoft.com/office/powerpoint/2010/main" val="15438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Procure to Pay</a:t>
            </a:r>
          </a:p>
        </p:txBody>
      </p:sp>
      <p:sp>
        <p:nvSpPr>
          <p:cNvPr id="3" name="Content Placeholder 2"/>
          <p:cNvSpPr>
            <a:spLocks noGrp="1"/>
          </p:cNvSpPr>
          <p:nvPr>
            <p:ph idx="1"/>
          </p:nvPr>
        </p:nvSpPr>
        <p:spPr>
          <a:xfrm>
            <a:off x="1471351" y="3438294"/>
            <a:ext cx="9466811" cy="1133706"/>
          </a:xfrm>
        </p:spPr>
        <p:txBody>
          <a:bodyPr/>
          <a:lstStyle/>
          <a:p>
            <a:r>
              <a:rPr lang="en-US" dirty="0"/>
              <a:t>University is currently involved in the implementation of a Procure to Pay program (P2P).</a:t>
            </a:r>
          </a:p>
        </p:txBody>
      </p:sp>
      <p:pic>
        <p:nvPicPr>
          <p:cNvPr id="4" name="Picture 3" descr="Coming Soon Sign Board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394" y="853397"/>
            <a:ext cx="2773680" cy="2022475"/>
          </a:xfrm>
          <a:prstGeom prst="rect">
            <a:avLst/>
          </a:prstGeom>
        </p:spPr>
      </p:pic>
    </p:spTree>
    <p:extLst>
      <p:ext uri="{BB962C8B-B14F-4D97-AF65-F5344CB8AC3E}">
        <p14:creationId xmlns:p14="http://schemas.microsoft.com/office/powerpoint/2010/main" val="146456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b="1" u="sng" dirty="0" err="1"/>
              <a:t>Ellucian</a:t>
            </a:r>
            <a:r>
              <a:rPr lang="en-US" b="1" u="sng" dirty="0"/>
              <a:t> Distributed Financials</a:t>
            </a:r>
            <a:br>
              <a:rPr lang="en-US" b="1" u="sng" dirty="0"/>
            </a:br>
            <a:r>
              <a:rPr lang="en-US" sz="4000" i="1" dirty="0"/>
              <a:t>Part II – How to Enter a Requisition</a:t>
            </a:r>
          </a:p>
        </p:txBody>
      </p:sp>
    </p:spTree>
    <p:extLst>
      <p:ext uri="{BB962C8B-B14F-4D97-AF65-F5344CB8AC3E}">
        <p14:creationId xmlns:p14="http://schemas.microsoft.com/office/powerpoint/2010/main" val="429517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ext uri="{D42A27DB-BD31-4B8C-83A1-F6EECF244321}">
                <p14:modId xmlns:p14="http://schemas.microsoft.com/office/powerpoint/2010/main" val="207251729"/>
              </p:ext>
            </p:extLst>
          </p:nvPr>
        </p:nvGraphicFramePr>
        <p:xfrm>
          <a:off x="2041237" y="498763"/>
          <a:ext cx="7499928" cy="5163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26"/>
          <p:cNvGrpSpPr/>
          <p:nvPr/>
        </p:nvGrpSpPr>
        <p:grpSpPr>
          <a:xfrm>
            <a:off x="2041237" y="4313382"/>
            <a:ext cx="1018310" cy="1847273"/>
            <a:chOff x="1" y="3484121"/>
            <a:chExt cx="1352020" cy="1931458"/>
          </a:xfrm>
        </p:grpSpPr>
        <p:sp>
          <p:nvSpPr>
            <p:cNvPr id="28" name="Chevron 27"/>
            <p:cNvSpPr/>
            <p:nvPr/>
          </p:nvSpPr>
          <p:spPr>
            <a:xfrm rot="5400000">
              <a:off x="-289718" y="3773840"/>
              <a:ext cx="1931458" cy="135202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4"/>
            <p:cNvSpPr txBox="1"/>
            <p:nvPr/>
          </p:nvSpPr>
          <p:spPr>
            <a:xfrm>
              <a:off x="1" y="4160131"/>
              <a:ext cx="1352020" cy="579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General</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Accounting</a:t>
              </a:r>
            </a:p>
          </p:txBody>
        </p:sp>
      </p:grpSp>
      <p:sp>
        <p:nvSpPr>
          <p:cNvPr id="4" name="Rectangle 3"/>
          <p:cNvSpPr/>
          <p:nvPr/>
        </p:nvSpPr>
        <p:spPr>
          <a:xfrm>
            <a:off x="3746867" y="5514109"/>
            <a:ext cx="4532010" cy="369332"/>
          </a:xfrm>
          <a:prstGeom prst="rect">
            <a:avLst/>
          </a:prstGeom>
        </p:spPr>
        <p:txBody>
          <a:bodyPr wrap="none">
            <a:spAutoFit/>
          </a:bodyPr>
          <a:lstStyle/>
          <a:p>
            <a:pPr lvl="0" algn="ctr" eaLnBrk="0" fontAlgn="base" hangingPunct="0">
              <a:spcBef>
                <a:spcPct val="0"/>
              </a:spcBef>
              <a:spcAft>
                <a:spcPct val="0"/>
              </a:spcAft>
              <a:defRPr/>
            </a:pPr>
            <a:r>
              <a:rPr lang="en-US" altLang="en-US" dirty="0">
                <a:solidFill>
                  <a:srgbClr val="00B0F0"/>
                </a:solidFill>
                <a:latin typeface="Arial" panose="020B0604020202020204" pitchFamily="34" charset="0"/>
                <a:cs typeface="Arial" panose="020B0604020202020204" pitchFamily="34" charset="0"/>
                <a:hlinkClick r:id="rId7"/>
              </a:rPr>
              <a:t>https://testui.kean.edu/UI/Home/index.html</a:t>
            </a:r>
            <a:endParaRPr lang="en-US" altLang="en-US" dirty="0">
              <a:solidFill>
                <a:srgbClr val="00B0F0"/>
              </a:solidFill>
              <a:latin typeface="Century Gothic" panose="020B0502020202020204"/>
            </a:endParaRPr>
          </a:p>
        </p:txBody>
      </p:sp>
    </p:spTree>
    <p:extLst>
      <p:ext uri="{BB962C8B-B14F-4D97-AF65-F5344CB8AC3E}">
        <p14:creationId xmlns:p14="http://schemas.microsoft.com/office/powerpoint/2010/main" val="2370510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Ellucian</a:t>
            </a:r>
            <a:r>
              <a:rPr lang="en-US" b="1" dirty="0"/>
              <a:t> Distributed Financials </a:t>
            </a:r>
          </a:p>
        </p:txBody>
      </p:sp>
      <p:sp>
        <p:nvSpPr>
          <p:cNvPr id="4" name="Content Placeholder 3"/>
          <p:cNvSpPr>
            <a:spLocks noGrp="1"/>
          </p:cNvSpPr>
          <p:nvPr>
            <p:ph sz="half" idx="1"/>
          </p:nvPr>
        </p:nvSpPr>
        <p:spPr>
          <a:xfrm>
            <a:off x="838200" y="1154545"/>
            <a:ext cx="5181600" cy="5022418"/>
          </a:xfrm>
        </p:spPr>
        <p:txBody>
          <a:bodyPr>
            <a:normAutofit/>
          </a:bodyPr>
          <a:lstStyle/>
          <a:p>
            <a:pPr algn="ctr"/>
            <a:r>
              <a:rPr lang="en-US" sz="3200" dirty="0"/>
              <a:t>REQ MAINTENANCE</a:t>
            </a:r>
          </a:p>
          <a:p>
            <a:pPr marL="0" indent="0">
              <a:buNone/>
            </a:pPr>
            <a:r>
              <a:rPr lang="en-US" dirty="0"/>
              <a:t>REQM: Requisition Maintenance</a:t>
            </a:r>
          </a:p>
          <a:p>
            <a:pPr marL="0" indent="0">
              <a:buNone/>
            </a:pPr>
            <a:r>
              <a:rPr lang="en-US" dirty="0"/>
              <a:t>APPW: Approval Password 		  Maintenance</a:t>
            </a:r>
          </a:p>
          <a:p>
            <a:pPr marL="0" indent="0">
              <a:buNone/>
            </a:pPr>
            <a:r>
              <a:rPr lang="en-US" dirty="0"/>
              <a:t>APRN: Approvals Needed</a:t>
            </a:r>
          </a:p>
          <a:p>
            <a:pPr marL="0" indent="0">
              <a:buNone/>
            </a:pPr>
            <a:r>
              <a:rPr lang="en-US" dirty="0"/>
              <a:t>PORC: Purchase Order Receiving</a:t>
            </a:r>
          </a:p>
          <a:p>
            <a:pPr marL="0" indent="0">
              <a:buNone/>
            </a:pPr>
            <a:endParaRPr lang="en-US" sz="2800" dirty="0"/>
          </a:p>
          <a:p>
            <a:pPr marL="0" indent="0">
              <a:buNone/>
            </a:pPr>
            <a:r>
              <a:rPr lang="en-US" dirty="0"/>
              <a:t>		</a:t>
            </a:r>
            <a:r>
              <a:rPr lang="en-US" sz="2800" dirty="0"/>
              <a:t>EX: Exit</a:t>
            </a:r>
          </a:p>
          <a:p>
            <a:pPr marL="0" indent="0" algn="ctr">
              <a:buNone/>
            </a:pPr>
            <a:r>
              <a:rPr lang="en-US" dirty="0"/>
              <a:t>LO: Logout</a:t>
            </a:r>
          </a:p>
          <a:p>
            <a:pPr marL="0" indent="0">
              <a:buNone/>
            </a:pPr>
            <a:r>
              <a:rPr lang="en-US" dirty="0"/>
              <a:t>	</a:t>
            </a:r>
          </a:p>
        </p:txBody>
      </p:sp>
      <p:sp>
        <p:nvSpPr>
          <p:cNvPr id="5" name="Content Placeholder 4"/>
          <p:cNvSpPr>
            <a:spLocks noGrp="1"/>
          </p:cNvSpPr>
          <p:nvPr>
            <p:ph sz="half" idx="2"/>
          </p:nvPr>
        </p:nvSpPr>
        <p:spPr>
          <a:xfrm>
            <a:off x="6248400" y="1154545"/>
            <a:ext cx="5181600" cy="4351338"/>
          </a:xfrm>
        </p:spPr>
        <p:txBody>
          <a:bodyPr>
            <a:normAutofit/>
          </a:bodyPr>
          <a:lstStyle/>
          <a:p>
            <a:pPr algn="ctr"/>
            <a:r>
              <a:rPr lang="en-US" sz="3200" dirty="0"/>
              <a:t>INQUIRY</a:t>
            </a:r>
          </a:p>
          <a:p>
            <a:pPr algn="ctr"/>
            <a:endParaRPr lang="en-US" dirty="0"/>
          </a:p>
          <a:p>
            <a:pPr marL="0" indent="0">
              <a:buNone/>
            </a:pPr>
            <a:r>
              <a:rPr lang="en-US" dirty="0"/>
              <a:t>RINQ: Requisition Inquiry</a:t>
            </a:r>
          </a:p>
          <a:p>
            <a:pPr marL="0" indent="0">
              <a:buNone/>
            </a:pPr>
            <a:r>
              <a:rPr lang="en-US" dirty="0"/>
              <a:t>PINQ: Purchase Order Inquiry</a:t>
            </a:r>
          </a:p>
          <a:p>
            <a:pPr marL="0" indent="0">
              <a:buNone/>
            </a:pPr>
            <a:r>
              <a:rPr lang="en-US" dirty="0"/>
              <a:t>DINQ: Procurement Dates Inquiry</a:t>
            </a:r>
          </a:p>
          <a:p>
            <a:pPr marL="0" indent="0">
              <a:buNone/>
            </a:pPr>
            <a:r>
              <a:rPr lang="en-US" dirty="0"/>
              <a:t>BINQ: Blanket PO Inquiry</a:t>
            </a:r>
          </a:p>
          <a:p>
            <a:pPr marL="0" indent="0">
              <a:buNone/>
            </a:pPr>
            <a:r>
              <a:rPr lang="en-US" dirty="0"/>
              <a:t>PORL: Purchase Order Receiving </a:t>
            </a:r>
          </a:p>
          <a:p>
            <a:pPr marL="0" indent="0">
              <a:buNone/>
            </a:pPr>
            <a:r>
              <a:rPr lang="en-US" dirty="0"/>
              <a:t>	List </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898042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55" y="189634"/>
            <a:ext cx="10515600" cy="1325563"/>
          </a:xfrm>
        </p:spPr>
        <p:txBody>
          <a:bodyPr/>
          <a:lstStyle/>
          <a:p>
            <a:r>
              <a:rPr lang="en-US" b="1" dirty="0"/>
              <a:t>Requisition Maintenance</a:t>
            </a:r>
          </a:p>
        </p:txBody>
      </p:sp>
      <p:sp>
        <p:nvSpPr>
          <p:cNvPr id="3" name="Content Placeholder 2"/>
          <p:cNvSpPr>
            <a:spLocks noGrp="1"/>
          </p:cNvSpPr>
          <p:nvPr>
            <p:ph idx="1"/>
          </p:nvPr>
        </p:nvSpPr>
        <p:spPr>
          <a:xfrm>
            <a:off x="503478" y="1325880"/>
            <a:ext cx="9784080" cy="4206240"/>
          </a:xfrm>
        </p:spPr>
        <p:txBody>
          <a:bodyPr>
            <a:normAutofit fontScale="85000" lnSpcReduction="20000"/>
          </a:bodyPr>
          <a:lstStyle/>
          <a:p>
            <a:r>
              <a:rPr lang="en-US" dirty="0"/>
              <a:t>The REQM screen is the “Cover Page” for this procedure. Requisitions are initiated here. Most of the general information about the future order such as the vendor, shipping information, etc. is recorded here.</a:t>
            </a:r>
          </a:p>
          <a:p>
            <a:r>
              <a:rPr lang="en-US" dirty="0"/>
              <a:t>Enter “A” to add and then press Enter, press Enter again to automatically assign a number. Fiscal Year Falls Beyond Date: ALWAYS Enter “Y” to accept date.</a:t>
            </a:r>
          </a:p>
          <a:p>
            <a:endParaRPr lang="en-US" dirty="0"/>
          </a:p>
          <a:p>
            <a:pPr marL="0" indent="0">
              <a:buNone/>
            </a:pPr>
            <a:r>
              <a:rPr lang="en-US" b="1" i="1" dirty="0"/>
              <a:t> SPECIAL NOTE: </a:t>
            </a:r>
          </a:p>
          <a:p>
            <a:r>
              <a:rPr lang="en-US" dirty="0"/>
              <a:t>If you have forgotten your requisition number, try “;IN Last </a:t>
            </a:r>
            <a:r>
              <a:rPr lang="en-US" dirty="0" err="1"/>
              <a:t>Name,First</a:t>
            </a:r>
            <a:r>
              <a:rPr lang="en-US" dirty="0"/>
              <a:t> Name” at the Lookup prompt. This will display a list of the requisitions that you have entered into the system. Click on the one you wish to work on.</a:t>
            </a:r>
          </a:p>
          <a:p>
            <a:pPr marL="0" indent="0">
              <a:buNone/>
            </a:pPr>
            <a:r>
              <a:rPr lang="en-US" dirty="0"/>
              <a:t>* To DELETE click on the Line Item, then hit CTRL+ALT+D</a:t>
            </a:r>
          </a:p>
          <a:p>
            <a:endParaRPr lang="en-US" dirty="0"/>
          </a:p>
        </p:txBody>
      </p:sp>
    </p:spTree>
    <p:extLst>
      <p:ext uri="{BB962C8B-B14F-4D97-AF65-F5344CB8AC3E}">
        <p14:creationId xmlns:p14="http://schemas.microsoft.com/office/powerpoint/2010/main" val="3113137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Requisition Maintenance Information</a:t>
            </a:r>
          </a:p>
        </p:txBody>
      </p:sp>
      <p:sp>
        <p:nvSpPr>
          <p:cNvPr id="6" name="Content Placeholder 5"/>
          <p:cNvSpPr>
            <a:spLocks noGrp="1"/>
          </p:cNvSpPr>
          <p:nvPr>
            <p:ph sz="half" idx="1"/>
          </p:nvPr>
        </p:nvSpPr>
        <p:spPr>
          <a:xfrm>
            <a:off x="990600" y="1188316"/>
            <a:ext cx="5181600" cy="4351338"/>
          </a:xfrm>
        </p:spPr>
        <p:txBody>
          <a:bodyPr>
            <a:normAutofit fontScale="85000" lnSpcReduction="20000"/>
          </a:bodyPr>
          <a:lstStyle/>
          <a:p>
            <a:r>
              <a:rPr lang="en-US" u="sng" dirty="0"/>
              <a:t>Requisition Date</a:t>
            </a:r>
            <a:r>
              <a:rPr lang="en-US" dirty="0"/>
              <a:t>: automatically defaults today’s date. Press Enter to continue.</a:t>
            </a:r>
          </a:p>
          <a:p>
            <a:r>
              <a:rPr lang="en-US" u="sng" dirty="0"/>
              <a:t>Initiator</a:t>
            </a:r>
            <a:r>
              <a:rPr lang="en-US" dirty="0"/>
              <a:t>: Enter code assigned by OCIS (or type Last Name).</a:t>
            </a:r>
          </a:p>
          <a:p>
            <a:r>
              <a:rPr lang="en-US" u="sng" dirty="0"/>
              <a:t>Desired Date</a:t>
            </a:r>
            <a:r>
              <a:rPr lang="en-US" dirty="0"/>
              <a:t>: Press Enter.</a:t>
            </a:r>
          </a:p>
          <a:p>
            <a:r>
              <a:rPr lang="en-US" u="sng" dirty="0"/>
              <a:t>Maintenance Date</a:t>
            </a:r>
            <a:r>
              <a:rPr lang="en-US" dirty="0"/>
              <a:t>: Automatically skips Requisition Amount.</a:t>
            </a:r>
          </a:p>
          <a:p>
            <a:r>
              <a:rPr lang="en-US" u="sng" dirty="0"/>
              <a:t>Vendor ID</a:t>
            </a:r>
            <a:r>
              <a:rPr lang="en-US" dirty="0"/>
              <a:t>: Press Enter to skip.</a:t>
            </a:r>
          </a:p>
          <a:p>
            <a:r>
              <a:rPr lang="en-US" u="sng" dirty="0"/>
              <a:t>Name</a:t>
            </a:r>
            <a:r>
              <a:rPr lang="en-US" dirty="0"/>
              <a:t>: Type Vendor name.</a:t>
            </a:r>
          </a:p>
          <a:p>
            <a:r>
              <a:rPr lang="en-US" u="sng" dirty="0"/>
              <a:t>C or P</a:t>
            </a:r>
            <a:r>
              <a:rPr lang="en-US" dirty="0"/>
              <a:t>: </a:t>
            </a:r>
            <a:r>
              <a:rPr lang="en-US" b="1" dirty="0"/>
              <a:t>ALWAYS</a:t>
            </a:r>
            <a:r>
              <a:rPr lang="en-US" dirty="0"/>
              <a:t> type (C) for corporation.</a:t>
            </a:r>
          </a:p>
          <a:p>
            <a:r>
              <a:rPr lang="en-US" u="sng" dirty="0"/>
              <a:t>Address</a:t>
            </a:r>
            <a:r>
              <a:rPr lang="en-US" dirty="0"/>
              <a:t>: Type Vendor address.</a:t>
            </a:r>
          </a:p>
          <a:p>
            <a:endParaRPr lang="en-US" dirty="0"/>
          </a:p>
        </p:txBody>
      </p:sp>
      <p:sp>
        <p:nvSpPr>
          <p:cNvPr id="7" name="Content Placeholder 6"/>
          <p:cNvSpPr>
            <a:spLocks noGrp="1"/>
          </p:cNvSpPr>
          <p:nvPr>
            <p:ph sz="half" idx="2"/>
          </p:nvPr>
        </p:nvSpPr>
        <p:spPr>
          <a:xfrm>
            <a:off x="6276803" y="1188316"/>
            <a:ext cx="5181600" cy="4351338"/>
          </a:xfrm>
        </p:spPr>
        <p:txBody>
          <a:bodyPr>
            <a:normAutofit fontScale="85000" lnSpcReduction="20000"/>
          </a:bodyPr>
          <a:lstStyle/>
          <a:p>
            <a:r>
              <a:rPr lang="en-US" dirty="0"/>
              <a:t>*</a:t>
            </a:r>
            <a:r>
              <a:rPr lang="en-US" u="sng" dirty="0"/>
              <a:t>CSZ</a:t>
            </a:r>
            <a:r>
              <a:rPr lang="en-US" dirty="0"/>
              <a:t>: When you type the zip code, the full CITY STATE ZIP will appear.</a:t>
            </a:r>
          </a:p>
          <a:p>
            <a:r>
              <a:rPr lang="en-US" u="sng" dirty="0"/>
              <a:t>Country</a:t>
            </a:r>
            <a:r>
              <a:rPr lang="en-US" dirty="0"/>
              <a:t>: If the Vendor is in another Country, type “…” to select Country.</a:t>
            </a:r>
          </a:p>
          <a:p>
            <a:r>
              <a:rPr lang="en-US" u="sng" dirty="0"/>
              <a:t>Currency</a:t>
            </a:r>
            <a:r>
              <a:rPr lang="en-US" dirty="0"/>
              <a:t>: Press Enter to skip.</a:t>
            </a:r>
          </a:p>
          <a:p>
            <a:r>
              <a:rPr lang="en-US" u="sng" dirty="0"/>
              <a:t>Ship To</a:t>
            </a:r>
            <a:r>
              <a:rPr lang="en-US" dirty="0"/>
              <a:t>: Automatically defaults to CR.</a:t>
            </a:r>
          </a:p>
          <a:p>
            <a:r>
              <a:rPr lang="en-US" u="sng" dirty="0"/>
              <a:t>Ship Via</a:t>
            </a:r>
            <a:r>
              <a:rPr lang="en-US" dirty="0"/>
              <a:t>: Press Enter to skip.</a:t>
            </a:r>
          </a:p>
          <a:p>
            <a:r>
              <a:rPr lang="en-US" u="sng" dirty="0"/>
              <a:t>Types</a:t>
            </a:r>
            <a:r>
              <a:rPr lang="en-US" dirty="0"/>
              <a:t>: Press Enter to skip.</a:t>
            </a:r>
          </a:p>
          <a:p>
            <a:endParaRPr lang="en-US" dirty="0"/>
          </a:p>
          <a:p>
            <a:pPr marL="0" indent="0">
              <a:buNone/>
            </a:pPr>
            <a:r>
              <a:rPr lang="en-US" dirty="0"/>
              <a:t>*</a:t>
            </a:r>
            <a:r>
              <a:rPr lang="en-US" b="1" dirty="0"/>
              <a:t>Note</a:t>
            </a:r>
            <a:r>
              <a:rPr lang="en-US" dirty="0"/>
              <a:t>: If incorrect City appears, you must type in manually.</a:t>
            </a:r>
          </a:p>
          <a:p>
            <a:endParaRPr lang="en-US" dirty="0"/>
          </a:p>
        </p:txBody>
      </p:sp>
    </p:spTree>
    <p:extLst>
      <p:ext uri="{BB962C8B-B14F-4D97-AF65-F5344CB8AC3E}">
        <p14:creationId xmlns:p14="http://schemas.microsoft.com/office/powerpoint/2010/main" val="133850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0128" y="171162"/>
            <a:ext cx="10515600" cy="1325563"/>
          </a:xfrm>
        </p:spPr>
        <p:txBody>
          <a:bodyPr/>
          <a:lstStyle/>
          <a:p>
            <a:r>
              <a:rPr lang="en-US" b="1" dirty="0"/>
              <a:t>Requisition Maintenance Information (cont.)</a:t>
            </a:r>
          </a:p>
        </p:txBody>
      </p:sp>
      <p:sp>
        <p:nvSpPr>
          <p:cNvPr id="6" name="Content Placeholder 5"/>
          <p:cNvSpPr>
            <a:spLocks noGrp="1"/>
          </p:cNvSpPr>
          <p:nvPr>
            <p:ph sz="half" idx="1"/>
          </p:nvPr>
        </p:nvSpPr>
        <p:spPr>
          <a:xfrm>
            <a:off x="946725" y="1078808"/>
            <a:ext cx="4754880" cy="4684684"/>
          </a:xfrm>
        </p:spPr>
        <p:txBody>
          <a:bodyPr>
            <a:normAutofit fontScale="62500" lnSpcReduction="20000"/>
          </a:bodyPr>
          <a:lstStyle/>
          <a:p>
            <a:r>
              <a:rPr lang="en-US" u="sng" dirty="0"/>
              <a:t>FOB:</a:t>
            </a:r>
            <a:r>
              <a:rPr lang="en-US" dirty="0"/>
              <a:t> Press Enter to skip.</a:t>
            </a:r>
          </a:p>
          <a:p>
            <a:r>
              <a:rPr lang="en-US" u="sng" dirty="0"/>
              <a:t>Commodity</a:t>
            </a:r>
            <a:r>
              <a:rPr lang="en-US" dirty="0"/>
              <a:t>: Automatically skips.</a:t>
            </a:r>
          </a:p>
          <a:p>
            <a:r>
              <a:rPr lang="en-US" u="sng" dirty="0"/>
              <a:t>Line Items</a:t>
            </a:r>
            <a:r>
              <a:rPr lang="en-US" dirty="0"/>
              <a:t>:  Details to RQIM.  Please click on </a:t>
            </a:r>
            <a:br>
              <a:rPr lang="en-US" dirty="0"/>
            </a:br>
            <a:r>
              <a:rPr lang="en-US" dirty="0"/>
              <a:t>to enter a detailed description. </a:t>
            </a:r>
          </a:p>
          <a:p>
            <a:r>
              <a:rPr lang="en-US" u="sng" dirty="0"/>
              <a:t>Approvals</a:t>
            </a:r>
            <a:r>
              <a:rPr lang="en-US" dirty="0"/>
              <a:t>: Approval Authorization Screen (APRV). See Next Slide for Details.</a:t>
            </a:r>
          </a:p>
          <a:p>
            <a:r>
              <a:rPr lang="en-US" u="sng" dirty="0"/>
              <a:t>Buyer</a:t>
            </a:r>
            <a:r>
              <a:rPr lang="en-US" dirty="0"/>
              <a:t>: Press Enter to skip.</a:t>
            </a:r>
          </a:p>
          <a:p>
            <a:r>
              <a:rPr lang="en-US" u="sng" dirty="0"/>
              <a:t>Expire Date</a:t>
            </a:r>
            <a:r>
              <a:rPr lang="en-US" dirty="0"/>
              <a:t>: Press Enter to skip.</a:t>
            </a:r>
          </a:p>
          <a:p>
            <a:r>
              <a:rPr lang="en-US" u="sng" dirty="0"/>
              <a:t>AP Type</a:t>
            </a:r>
            <a:r>
              <a:rPr lang="en-US" dirty="0"/>
              <a:t>: Press Enter to skip.</a:t>
            </a:r>
          </a:p>
          <a:p>
            <a:r>
              <a:rPr lang="en-US" u="sng" dirty="0" err="1"/>
              <a:t>Invn</a:t>
            </a:r>
            <a:r>
              <a:rPr lang="en-US" u="sng" dirty="0"/>
              <a:t> Store</a:t>
            </a:r>
            <a:r>
              <a:rPr lang="en-US" dirty="0"/>
              <a:t>: Press Enter to skip.</a:t>
            </a:r>
          </a:p>
          <a:p>
            <a:r>
              <a:rPr lang="en-US" u="sng" dirty="0"/>
              <a:t>Printed Comments</a:t>
            </a:r>
            <a:r>
              <a:rPr lang="en-US" dirty="0"/>
              <a:t>: ALWAYS type the requesting department.</a:t>
            </a:r>
          </a:p>
          <a:p>
            <a:pPr marL="0" indent="0">
              <a:buNone/>
            </a:pPr>
            <a:endParaRPr lang="en-US" dirty="0"/>
          </a:p>
        </p:txBody>
      </p:sp>
      <p:sp>
        <p:nvSpPr>
          <p:cNvPr id="7" name="Content Placeholder 6"/>
          <p:cNvSpPr>
            <a:spLocks noGrp="1"/>
          </p:cNvSpPr>
          <p:nvPr>
            <p:ph sz="half" idx="2"/>
          </p:nvPr>
        </p:nvSpPr>
        <p:spPr>
          <a:xfrm>
            <a:off x="6202682" y="1078808"/>
            <a:ext cx="4754880" cy="4206240"/>
          </a:xfrm>
        </p:spPr>
        <p:txBody>
          <a:bodyPr>
            <a:normAutofit fontScale="62500" lnSpcReduction="20000"/>
          </a:bodyPr>
          <a:lstStyle/>
          <a:p>
            <a:r>
              <a:rPr lang="en-US" u="sng" dirty="0"/>
              <a:t>Comments</a:t>
            </a:r>
            <a:r>
              <a:rPr lang="en-US" dirty="0"/>
              <a:t>: Type comments here such as Blanket Purchase Order (BPO), Confirming Order (CO). You can also type any other comments here. If not, press Enter to skip.</a:t>
            </a:r>
          </a:p>
          <a:p>
            <a:r>
              <a:rPr lang="en-US" u="sng" dirty="0"/>
              <a:t>Priority</a:t>
            </a:r>
            <a:r>
              <a:rPr lang="en-US" dirty="0"/>
              <a:t>: Enter A if you are emailing attachments to University Procurement (i.e., quotes). If not, press Enter to skip.</a:t>
            </a:r>
          </a:p>
          <a:p>
            <a:r>
              <a:rPr lang="en-US" u="sng" dirty="0"/>
              <a:t>Requisition Done</a:t>
            </a:r>
            <a:r>
              <a:rPr lang="en-US" dirty="0"/>
              <a:t>: After entering line items via RQIM, enter N if not finished. Or enter Y if finished. Write the requisition number. There will be notes in Comments to remind you.</a:t>
            </a:r>
          </a:p>
          <a:p>
            <a:pPr marL="0" indent="0">
              <a:buNone/>
            </a:pPr>
            <a:r>
              <a:rPr lang="en-US" dirty="0"/>
              <a:t> </a:t>
            </a:r>
            <a:r>
              <a:rPr lang="en-US" b="1" i="1" dirty="0"/>
              <a:t>SPECIAL NOTE:</a:t>
            </a:r>
          </a:p>
          <a:p>
            <a:r>
              <a:rPr lang="en-US" dirty="0"/>
              <a:t>Your Requisition </a:t>
            </a:r>
            <a:r>
              <a:rPr lang="en-US" b="1" dirty="0"/>
              <a:t>WILL NOT </a:t>
            </a:r>
            <a:r>
              <a:rPr lang="en-US" dirty="0"/>
              <a:t>be converted into a Purchase Order until all attachments are received.</a:t>
            </a:r>
          </a:p>
          <a:p>
            <a:r>
              <a:rPr lang="en-US" dirty="0"/>
              <a:t>BEFORE calling University Procurement for the status of your requisitions, please check  </a:t>
            </a:r>
            <a:r>
              <a:rPr lang="en-US" b="1" dirty="0"/>
              <a:t>STATUS</a:t>
            </a:r>
            <a:r>
              <a:rPr lang="en-US" dirty="0"/>
              <a:t> and also check in </a:t>
            </a:r>
            <a:r>
              <a:rPr lang="en-US" b="1" dirty="0"/>
              <a:t>COMMENTS.</a:t>
            </a:r>
          </a:p>
          <a:p>
            <a:pPr marL="0" indent="0">
              <a:buNone/>
            </a:pPr>
            <a:endParaRPr lang="en-US" dirty="0"/>
          </a:p>
        </p:txBody>
      </p:sp>
    </p:spTree>
    <p:extLst>
      <p:ext uri="{BB962C8B-B14F-4D97-AF65-F5344CB8AC3E}">
        <p14:creationId xmlns:p14="http://schemas.microsoft.com/office/powerpoint/2010/main" val="3365642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Approval Authorization (APRV)</a:t>
            </a:r>
          </a:p>
        </p:txBody>
      </p:sp>
      <p:sp>
        <p:nvSpPr>
          <p:cNvPr id="3" name="Content Placeholder 2"/>
          <p:cNvSpPr>
            <a:spLocks noGrp="1"/>
          </p:cNvSpPr>
          <p:nvPr>
            <p:ph idx="1"/>
          </p:nvPr>
        </p:nvSpPr>
        <p:spPr>
          <a:xfrm>
            <a:off x="967509" y="1027906"/>
            <a:ext cx="10515600" cy="4351338"/>
          </a:xfrm>
        </p:spPr>
        <p:txBody>
          <a:bodyPr>
            <a:normAutofit fontScale="92500" lnSpcReduction="20000"/>
          </a:bodyPr>
          <a:lstStyle/>
          <a:p>
            <a:r>
              <a:rPr lang="en-US" dirty="0"/>
              <a:t>The APRV screen allows the initiator of the requisition to set up the approval stream for the specific requisition. Also, it can be used to assign an approval directly on this screen.</a:t>
            </a:r>
          </a:p>
          <a:p>
            <a:r>
              <a:rPr lang="en-US" dirty="0"/>
              <a:t>Approvals: If the approvals were given in REQM, this column would be filled in with the date it was approved. The date will automatically fill in with the current date.</a:t>
            </a:r>
          </a:p>
          <a:p>
            <a:r>
              <a:rPr lang="en-US" dirty="0"/>
              <a:t>Next Approvals: This is where the initiator sets up the approval stream. The “Next Approvals” field becomes blank once the approval has been given. Then it shifts over to the Approvals column.</a:t>
            </a:r>
          </a:p>
          <a:p>
            <a:r>
              <a:rPr lang="en-US" dirty="0"/>
              <a:t>SPECIAL NOTE:  </a:t>
            </a:r>
          </a:p>
          <a:p>
            <a:r>
              <a:rPr lang="en-US" dirty="0"/>
              <a:t>Please confirm that everyone listed in the approval stream has access and approval authority.</a:t>
            </a:r>
          </a:p>
          <a:p>
            <a:r>
              <a:rPr lang="en-US" dirty="0"/>
              <a:t>This screen can be used to give an approval to a specific requisition.</a:t>
            </a:r>
          </a:p>
          <a:p>
            <a:endParaRPr lang="en-US" dirty="0"/>
          </a:p>
        </p:txBody>
      </p:sp>
    </p:spTree>
    <p:extLst>
      <p:ext uri="{BB962C8B-B14F-4D97-AF65-F5344CB8AC3E}">
        <p14:creationId xmlns:p14="http://schemas.microsoft.com/office/powerpoint/2010/main" val="83513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64146" y="544945"/>
            <a:ext cx="6353746" cy="5348008"/>
          </a:xfrm>
          <a:prstGeom prst="rect">
            <a:avLst/>
          </a:prstGeom>
        </p:spPr>
      </p:pic>
    </p:spTree>
    <p:extLst>
      <p:ext uri="{BB962C8B-B14F-4D97-AF65-F5344CB8AC3E}">
        <p14:creationId xmlns:p14="http://schemas.microsoft.com/office/powerpoint/2010/main" val="356525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Requisition Item List (RQIL)</a:t>
            </a:r>
          </a:p>
        </p:txBody>
      </p:sp>
      <p:sp>
        <p:nvSpPr>
          <p:cNvPr id="3" name="Content Placeholder 2"/>
          <p:cNvSpPr>
            <a:spLocks noGrp="1"/>
          </p:cNvSpPr>
          <p:nvPr>
            <p:ph idx="1"/>
          </p:nvPr>
        </p:nvSpPr>
        <p:spPr>
          <a:xfrm>
            <a:off x="838200" y="1132897"/>
            <a:ext cx="10515600" cy="4351338"/>
          </a:xfrm>
        </p:spPr>
        <p:txBody>
          <a:bodyPr>
            <a:normAutofit fontScale="92500"/>
          </a:bodyPr>
          <a:lstStyle/>
          <a:p>
            <a:r>
              <a:rPr lang="en-US" dirty="0"/>
              <a:t>The RQIL Screen is a “Summary Page” which will automatically generate a list of the items to be purchased. The list will be empty when you first access the screen, but it will be automatically populated by Colleague. The RQIL screen lets you verify that data was entered correctly, then returns you to the REQM screen to finish the requisition process.</a:t>
            </a:r>
          </a:p>
          <a:p>
            <a:r>
              <a:rPr lang="en-US" dirty="0"/>
              <a:t>To order items via this requisition, Press DETAIL to RQIM</a:t>
            </a:r>
          </a:p>
          <a:p>
            <a:pPr marL="0" indent="0">
              <a:buNone/>
            </a:pPr>
            <a:endParaRPr lang="en-US" dirty="0"/>
          </a:p>
          <a:p>
            <a:pPr marL="0" indent="0">
              <a:buNone/>
            </a:pPr>
            <a:r>
              <a:rPr lang="en-US" b="1" i="1" dirty="0"/>
              <a:t>SPECIAL NOTE:</a:t>
            </a:r>
          </a:p>
          <a:p>
            <a:r>
              <a:rPr lang="en-US" dirty="0"/>
              <a:t>To DELETE a Line Item, click on the Line Item, then click Delete, then click Delete All, then click Save, then click Update.</a:t>
            </a:r>
          </a:p>
          <a:p>
            <a:endParaRPr lang="en-US" dirty="0"/>
          </a:p>
        </p:txBody>
      </p:sp>
    </p:spTree>
    <p:extLst>
      <p:ext uri="{BB962C8B-B14F-4D97-AF65-F5344CB8AC3E}">
        <p14:creationId xmlns:p14="http://schemas.microsoft.com/office/powerpoint/2010/main" val="706261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Requisition Item Maintenance (RQIM)</a:t>
            </a:r>
          </a:p>
        </p:txBody>
      </p:sp>
      <p:sp>
        <p:nvSpPr>
          <p:cNvPr id="3" name="Content Placeholder 2"/>
          <p:cNvSpPr>
            <a:spLocks noGrp="1"/>
          </p:cNvSpPr>
          <p:nvPr>
            <p:ph idx="1"/>
          </p:nvPr>
        </p:nvSpPr>
        <p:spPr/>
        <p:txBody>
          <a:bodyPr/>
          <a:lstStyle/>
          <a:p>
            <a:r>
              <a:rPr lang="en-US" dirty="0"/>
              <a:t>The RQIM screen is a “Line Detail Page” where you enter description, price, quantity of an item and the general ledger account to which the cost of the item will be charged.</a:t>
            </a:r>
          </a:p>
          <a:p>
            <a:endParaRPr lang="en-US" dirty="0"/>
          </a:p>
        </p:txBody>
      </p:sp>
    </p:spTree>
    <p:extLst>
      <p:ext uri="{BB962C8B-B14F-4D97-AF65-F5344CB8AC3E}">
        <p14:creationId xmlns:p14="http://schemas.microsoft.com/office/powerpoint/2010/main" val="10308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911E-9859-47C4-86E0-12DFC4416B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34774EE-CB91-4C81-B091-2F0594DCF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 y="-23961"/>
            <a:ext cx="12234597" cy="6881961"/>
          </a:xfrm>
        </p:spPr>
      </p:pic>
      <p:sp>
        <p:nvSpPr>
          <p:cNvPr id="6" name="TextBox 5">
            <a:extLst>
              <a:ext uri="{FF2B5EF4-FFF2-40B4-BE49-F238E27FC236}">
                <a16:creationId xmlns:a16="http://schemas.microsoft.com/office/drawing/2014/main" id="{AB4D6A02-C190-42A9-8B47-CC77857FE625}"/>
              </a:ext>
            </a:extLst>
          </p:cNvPr>
          <p:cNvSpPr txBox="1"/>
          <p:nvPr/>
        </p:nvSpPr>
        <p:spPr>
          <a:xfrm>
            <a:off x="430306" y="236668"/>
            <a:ext cx="11295529" cy="769441"/>
          </a:xfrm>
          <a:prstGeom prst="rect">
            <a:avLst/>
          </a:prstGeom>
          <a:noFill/>
        </p:spPr>
        <p:txBody>
          <a:bodyPr wrap="square" rtlCol="0">
            <a:spAutoFit/>
          </a:bodyPr>
          <a:lstStyle/>
          <a:p>
            <a:r>
              <a:rPr lang="en-US" sz="4400" b="1" dirty="0">
                <a:latin typeface="+mj-lt"/>
              </a:rPr>
              <a:t>Budget Self Service – How to view a cost center?</a:t>
            </a:r>
          </a:p>
        </p:txBody>
      </p:sp>
      <p:sp>
        <p:nvSpPr>
          <p:cNvPr id="3" name="TextBox 2">
            <a:extLst>
              <a:ext uri="{FF2B5EF4-FFF2-40B4-BE49-F238E27FC236}">
                <a16:creationId xmlns:a16="http://schemas.microsoft.com/office/drawing/2014/main" id="{FE402794-FA25-4079-9CE0-2973606F8487}"/>
              </a:ext>
            </a:extLst>
          </p:cNvPr>
          <p:cNvSpPr txBox="1"/>
          <p:nvPr/>
        </p:nvSpPr>
        <p:spPr>
          <a:xfrm>
            <a:off x="268941" y="979067"/>
            <a:ext cx="3453205" cy="2893100"/>
          </a:xfrm>
          <a:prstGeom prst="rect">
            <a:avLst/>
          </a:prstGeom>
          <a:noFill/>
        </p:spPr>
        <p:txBody>
          <a:bodyPr wrap="square" rtlCol="0">
            <a:spAutoFit/>
          </a:bodyPr>
          <a:lstStyle/>
          <a:p>
            <a:r>
              <a:rPr lang="en-US" sz="2000" i="1" u="sng" dirty="0">
                <a:hlinkClick r:id="rId3"/>
              </a:rPr>
              <a:t>How to View a Cost Center</a:t>
            </a:r>
            <a:r>
              <a:rPr lang="en-US" sz="2000" i="1" dirty="0"/>
              <a:t> –</a:t>
            </a:r>
            <a:r>
              <a:rPr lang="en-US" dirty="0"/>
              <a:t>Login to Self Service</a:t>
            </a:r>
          </a:p>
          <a:p>
            <a:pPr marL="342900" indent="-342900">
              <a:buFont typeface="+mj-lt"/>
              <a:buAutoNum type="arabicPeriod"/>
            </a:pPr>
            <a:r>
              <a:rPr lang="en-US" dirty="0"/>
              <a:t>Select Financial Management Overview</a:t>
            </a:r>
          </a:p>
          <a:p>
            <a:pPr marL="342900" indent="-342900">
              <a:buFont typeface="+mj-lt"/>
              <a:buAutoNum type="arabicPeriod"/>
            </a:pPr>
            <a:r>
              <a:rPr lang="en-US" dirty="0"/>
              <a:t>Select Budget to Actuals</a:t>
            </a:r>
          </a:p>
          <a:p>
            <a:pPr marL="342900" indent="-342900">
              <a:buFont typeface="+mj-lt"/>
              <a:buAutoNum type="arabicPeriod"/>
            </a:pPr>
            <a:r>
              <a:rPr lang="en-US" dirty="0"/>
              <a:t>Click the </a:t>
            </a:r>
            <a:r>
              <a:rPr lang="en-US" b="1" dirty="0"/>
              <a:t>My Cost Centers </a:t>
            </a:r>
            <a:r>
              <a:rPr lang="en-US" dirty="0"/>
              <a:t>tab</a:t>
            </a:r>
          </a:p>
          <a:p>
            <a:pPr marL="342900" indent="-342900">
              <a:buFont typeface="+mj-lt"/>
              <a:buAutoNum type="arabicPeriod"/>
            </a:pPr>
            <a:r>
              <a:rPr lang="en-US" dirty="0"/>
              <a:t>Enter your Fund</a:t>
            </a:r>
          </a:p>
          <a:p>
            <a:pPr marL="342900" indent="-342900">
              <a:buFont typeface="+mj-lt"/>
              <a:buAutoNum type="arabicPeriod"/>
            </a:pPr>
            <a:r>
              <a:rPr lang="en-US" dirty="0"/>
              <a:t>Enter you Cost Center</a:t>
            </a:r>
          </a:p>
          <a:p>
            <a:pPr marL="342900" indent="-342900">
              <a:buFont typeface="+mj-lt"/>
              <a:buAutoNum type="arabicPeriod"/>
            </a:pPr>
            <a:r>
              <a:rPr lang="en-US" dirty="0"/>
              <a:t>Apply Filter</a:t>
            </a:r>
          </a:p>
          <a:p>
            <a:pPr marL="342900" indent="-342900">
              <a:buFont typeface="+mj-lt"/>
              <a:buAutoNum type="arabicPeriod"/>
            </a:pPr>
            <a:endParaRPr lang="en-US" dirty="0"/>
          </a:p>
        </p:txBody>
      </p:sp>
      <p:pic>
        <p:nvPicPr>
          <p:cNvPr id="4" name="Picture 3">
            <a:extLst>
              <a:ext uri="{FF2B5EF4-FFF2-40B4-BE49-F238E27FC236}">
                <a16:creationId xmlns:a16="http://schemas.microsoft.com/office/drawing/2014/main" id="{B097A0A1-8620-42CF-862A-1E581899C487}"/>
              </a:ext>
            </a:extLst>
          </p:cNvPr>
          <p:cNvPicPr>
            <a:picLocks noChangeAspect="1"/>
          </p:cNvPicPr>
          <p:nvPr/>
        </p:nvPicPr>
        <p:blipFill>
          <a:blip r:embed="rId4"/>
          <a:stretch>
            <a:fillRect/>
          </a:stretch>
        </p:blipFill>
        <p:spPr>
          <a:xfrm>
            <a:off x="4291405" y="1097280"/>
            <a:ext cx="7296923" cy="5524052"/>
          </a:xfrm>
          <a:prstGeom prst="rect">
            <a:avLst/>
          </a:prstGeom>
        </p:spPr>
      </p:pic>
      <p:sp>
        <p:nvSpPr>
          <p:cNvPr id="7" name="Rectangle 6">
            <a:extLst>
              <a:ext uri="{FF2B5EF4-FFF2-40B4-BE49-F238E27FC236}">
                <a16:creationId xmlns:a16="http://schemas.microsoft.com/office/drawing/2014/main" id="{2A11EC78-30A7-482E-97DA-B3428A309D82}"/>
              </a:ext>
            </a:extLst>
          </p:cNvPr>
          <p:cNvSpPr/>
          <p:nvPr/>
        </p:nvSpPr>
        <p:spPr>
          <a:xfrm>
            <a:off x="4329645" y="1512318"/>
            <a:ext cx="941602" cy="30682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0E531C28-3869-477B-A2A6-8E3F112B2B36}"/>
              </a:ext>
            </a:extLst>
          </p:cNvPr>
          <p:cNvSpPr/>
          <p:nvPr/>
        </p:nvSpPr>
        <p:spPr>
          <a:xfrm>
            <a:off x="4475181" y="3276546"/>
            <a:ext cx="484094" cy="30682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E37DD3A2-3417-4A75-8735-AB83E6CA5358}"/>
              </a:ext>
            </a:extLst>
          </p:cNvPr>
          <p:cNvSpPr/>
          <p:nvPr/>
        </p:nvSpPr>
        <p:spPr>
          <a:xfrm>
            <a:off x="4475181" y="4278800"/>
            <a:ext cx="567312" cy="30682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9ADDA2FF-6D61-480F-9CAC-E3838511B67F}"/>
              </a:ext>
            </a:extLst>
          </p:cNvPr>
          <p:cNvSpPr/>
          <p:nvPr/>
        </p:nvSpPr>
        <p:spPr>
          <a:xfrm>
            <a:off x="5122432" y="5872724"/>
            <a:ext cx="848062" cy="30682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5A3C657-3057-4EEB-BCD3-072607F760A7}"/>
              </a:ext>
            </a:extLst>
          </p:cNvPr>
          <p:cNvSpPr/>
          <p:nvPr/>
        </p:nvSpPr>
        <p:spPr>
          <a:xfrm>
            <a:off x="10908254" y="1980248"/>
            <a:ext cx="680074" cy="30037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6A3364AB-F77F-4571-A3E6-FB44BC7AD8FD}"/>
              </a:ext>
            </a:extLst>
          </p:cNvPr>
          <p:cNvSpPr txBox="1"/>
          <p:nvPr/>
        </p:nvSpPr>
        <p:spPr>
          <a:xfrm>
            <a:off x="10348856" y="2657139"/>
            <a:ext cx="1808731" cy="923330"/>
          </a:xfrm>
          <a:prstGeom prst="rect">
            <a:avLst/>
          </a:prstGeom>
          <a:noFill/>
        </p:spPr>
        <p:txBody>
          <a:bodyPr wrap="square" rtlCol="0">
            <a:spAutoFit/>
          </a:bodyPr>
          <a:lstStyle/>
          <a:p>
            <a:r>
              <a:rPr lang="en-US" dirty="0">
                <a:solidFill>
                  <a:srgbClr val="FF0000"/>
                </a:solidFill>
              </a:rPr>
              <a:t>You can choose multiple fiscal years to view</a:t>
            </a:r>
          </a:p>
        </p:txBody>
      </p:sp>
      <p:cxnSp>
        <p:nvCxnSpPr>
          <p:cNvPr id="15" name="Straight Arrow Connector 14">
            <a:extLst>
              <a:ext uri="{FF2B5EF4-FFF2-40B4-BE49-F238E27FC236}">
                <a16:creationId xmlns:a16="http://schemas.microsoft.com/office/drawing/2014/main" id="{6F53915C-4131-413E-A6AD-CB940335CB5F}"/>
              </a:ext>
            </a:extLst>
          </p:cNvPr>
          <p:cNvCxnSpPr/>
          <p:nvPr/>
        </p:nvCxnSpPr>
        <p:spPr>
          <a:xfrm>
            <a:off x="11198711" y="2291379"/>
            <a:ext cx="0" cy="365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C24ED9-2783-4862-8E85-D7F8A17FFDDE}"/>
              </a:ext>
            </a:extLst>
          </p:cNvPr>
          <p:cNvCxnSpPr>
            <a:cxnSpLocks/>
          </p:cNvCxnSpPr>
          <p:nvPr/>
        </p:nvCxnSpPr>
        <p:spPr>
          <a:xfrm flipV="1">
            <a:off x="8371242" y="3429000"/>
            <a:ext cx="0" cy="822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44EDB9-6AA3-4B44-9D1A-130078DDD509}"/>
              </a:ext>
            </a:extLst>
          </p:cNvPr>
          <p:cNvSpPr txBox="1"/>
          <p:nvPr/>
        </p:nvSpPr>
        <p:spPr>
          <a:xfrm>
            <a:off x="7229141" y="4251278"/>
            <a:ext cx="2581830" cy="646331"/>
          </a:xfrm>
          <a:prstGeom prst="rect">
            <a:avLst/>
          </a:prstGeom>
          <a:noFill/>
        </p:spPr>
        <p:txBody>
          <a:bodyPr wrap="square" rtlCol="0">
            <a:spAutoFit/>
          </a:bodyPr>
          <a:lstStyle/>
          <a:p>
            <a:r>
              <a:rPr lang="en-US" dirty="0">
                <a:solidFill>
                  <a:srgbClr val="FF0000"/>
                </a:solidFill>
              </a:rPr>
              <a:t>Click to view the details of the cost center</a:t>
            </a:r>
          </a:p>
        </p:txBody>
      </p:sp>
    </p:spTree>
    <p:extLst>
      <p:ext uri="{BB962C8B-B14F-4D97-AF65-F5344CB8AC3E}">
        <p14:creationId xmlns:p14="http://schemas.microsoft.com/office/powerpoint/2010/main" val="1374580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781" y="151750"/>
            <a:ext cx="10515600" cy="1325563"/>
          </a:xfrm>
        </p:spPr>
        <p:txBody>
          <a:bodyPr/>
          <a:lstStyle/>
          <a:p>
            <a:r>
              <a:rPr lang="en-US" b="1" dirty="0"/>
              <a:t>Requisition Item Maintenance (RQIM)</a:t>
            </a:r>
          </a:p>
        </p:txBody>
      </p:sp>
      <p:sp>
        <p:nvSpPr>
          <p:cNvPr id="6" name="Content Placeholder 5"/>
          <p:cNvSpPr>
            <a:spLocks noGrp="1"/>
          </p:cNvSpPr>
          <p:nvPr>
            <p:ph sz="half" idx="1"/>
          </p:nvPr>
        </p:nvSpPr>
        <p:spPr/>
        <p:txBody>
          <a:bodyPr>
            <a:normAutofit fontScale="25000" lnSpcReduction="20000"/>
          </a:bodyPr>
          <a:lstStyle/>
          <a:p>
            <a:r>
              <a:rPr lang="en-US" sz="7200" u="sng" dirty="0"/>
              <a:t>Vendor Name</a:t>
            </a:r>
            <a:r>
              <a:rPr lang="en-US" sz="7200" dirty="0"/>
              <a:t>: Automatically defaults.</a:t>
            </a:r>
          </a:p>
          <a:p>
            <a:r>
              <a:rPr lang="en-US" sz="7200" u="sng" dirty="0"/>
              <a:t>Commodity</a:t>
            </a:r>
            <a:r>
              <a:rPr lang="en-US" sz="7200" dirty="0"/>
              <a:t>: Automatically skips.</a:t>
            </a:r>
          </a:p>
          <a:p>
            <a:r>
              <a:rPr lang="en-US" sz="7200" u="sng" dirty="0"/>
              <a:t>Stock No</a:t>
            </a:r>
            <a:r>
              <a:rPr lang="en-US" sz="7200" dirty="0"/>
              <a:t>: Automatically skips.</a:t>
            </a:r>
          </a:p>
          <a:p>
            <a:r>
              <a:rPr lang="en-US" sz="7200" u="sng" dirty="0"/>
              <a:t>Description</a:t>
            </a:r>
            <a:r>
              <a:rPr lang="en-US" sz="7200" dirty="0"/>
              <a:t>: Enter Item. Be specific. Use multiple lines if needed, include Item No., Date of Service, etc.</a:t>
            </a:r>
          </a:p>
          <a:p>
            <a:r>
              <a:rPr lang="en-US" sz="7200" u="sng" dirty="0"/>
              <a:t>Est Price</a:t>
            </a:r>
            <a:r>
              <a:rPr lang="en-US" sz="7200" dirty="0"/>
              <a:t>: Automatically formats data.</a:t>
            </a:r>
          </a:p>
          <a:p>
            <a:r>
              <a:rPr lang="en-US" sz="7200" u="sng" dirty="0"/>
              <a:t>Quantity</a:t>
            </a:r>
            <a:r>
              <a:rPr lang="en-US" sz="7200" dirty="0"/>
              <a:t>: Enter quantity. DO NOT enter a zero.</a:t>
            </a:r>
          </a:p>
          <a:p>
            <a:r>
              <a:rPr lang="en-US" sz="7200" u="sng" dirty="0"/>
              <a:t>Unit of Issue</a:t>
            </a:r>
            <a:r>
              <a:rPr lang="en-US" sz="7200" dirty="0"/>
              <a:t>:  Enter “…” for dropdown list.</a:t>
            </a:r>
          </a:p>
          <a:p>
            <a:r>
              <a:rPr lang="en-US" sz="7200" u="sng" dirty="0"/>
              <a:t>Trade Discount Amount</a:t>
            </a:r>
            <a:r>
              <a:rPr lang="en-US" sz="7200" dirty="0"/>
              <a:t>: Automatically skips.</a:t>
            </a:r>
          </a:p>
          <a:p>
            <a:r>
              <a:rPr lang="en-US" sz="7200" u="sng" dirty="0"/>
              <a:t>Trade Discount &amp; Extended Price</a:t>
            </a:r>
            <a:r>
              <a:rPr lang="en-US" sz="7200" dirty="0"/>
              <a:t>: Automatically skips.</a:t>
            </a:r>
          </a:p>
          <a:p>
            <a:endParaRPr lang="en-US" dirty="0"/>
          </a:p>
        </p:txBody>
      </p:sp>
      <p:sp>
        <p:nvSpPr>
          <p:cNvPr id="7" name="Content Placeholder 6"/>
          <p:cNvSpPr>
            <a:spLocks noGrp="1"/>
          </p:cNvSpPr>
          <p:nvPr>
            <p:ph sz="half" idx="2"/>
          </p:nvPr>
        </p:nvSpPr>
        <p:spPr/>
        <p:txBody>
          <a:bodyPr>
            <a:normAutofit fontScale="25000" lnSpcReduction="20000"/>
          </a:bodyPr>
          <a:lstStyle/>
          <a:p>
            <a:r>
              <a:rPr lang="en-US" sz="7200" u="sng" dirty="0"/>
              <a:t>Work Order/Type</a:t>
            </a:r>
            <a:r>
              <a:rPr lang="en-US" sz="7200" dirty="0"/>
              <a:t>: Press Enter to skip.</a:t>
            </a:r>
          </a:p>
          <a:p>
            <a:r>
              <a:rPr lang="en-US" sz="7200" u="sng" dirty="0"/>
              <a:t>Tax Codes</a:t>
            </a:r>
            <a:r>
              <a:rPr lang="en-US" sz="7200" dirty="0"/>
              <a:t>: Press Enter to skip.</a:t>
            </a:r>
          </a:p>
          <a:p>
            <a:r>
              <a:rPr lang="en-US" sz="7200" dirty="0"/>
              <a:t>* </a:t>
            </a:r>
            <a:r>
              <a:rPr lang="en-US" sz="7200" u="sng" dirty="0"/>
              <a:t>GL Account No</a:t>
            </a:r>
            <a:r>
              <a:rPr lang="en-US" sz="7200" dirty="0"/>
              <a:t>: This is </a:t>
            </a:r>
            <a:r>
              <a:rPr lang="en-US" sz="7200" b="1" dirty="0"/>
              <a:t>Mandatory</a:t>
            </a:r>
            <a:r>
              <a:rPr lang="en-US" sz="7200" dirty="0"/>
              <a:t>. You must obtain GL Account No. from the Budget Department. Use only one GL Account No.:</a:t>
            </a:r>
          </a:p>
          <a:p>
            <a:r>
              <a:rPr lang="en-US" sz="7200" dirty="0"/>
              <a:t>GL Account:  Fund    Cost Center	Object Code</a:t>
            </a:r>
          </a:p>
          <a:p>
            <a:pPr marL="0" indent="0">
              <a:buNone/>
            </a:pPr>
            <a:r>
              <a:rPr lang="en-US" sz="7200" dirty="0"/>
              <a:t>	   XX	      XXXXX	        	XXXX</a:t>
            </a:r>
          </a:p>
          <a:p>
            <a:pPr marL="0" indent="0">
              <a:buNone/>
            </a:pPr>
            <a:r>
              <a:rPr lang="en-US" sz="7200" b="1" dirty="0"/>
              <a:t>SPECIAL NOTE</a:t>
            </a:r>
            <a:r>
              <a:rPr lang="en-US" sz="7200" dirty="0"/>
              <a:t>: </a:t>
            </a:r>
          </a:p>
          <a:p>
            <a:r>
              <a:rPr lang="en-US" sz="7200" dirty="0"/>
              <a:t>GL Funds Availability will automatically appear on right hand corner of the screen. If GL account number is the same for subsequent line items, use the @ sign as a shortcut for data entry.</a:t>
            </a:r>
          </a:p>
          <a:p>
            <a:r>
              <a:rPr lang="en-US" sz="7200" dirty="0"/>
              <a:t>To DELETE a GL Account Number, click SAVE, then press </a:t>
            </a:r>
            <a:r>
              <a:rPr lang="en-US" sz="7200" dirty="0" err="1"/>
              <a:t>Ctrl+Alt+D</a:t>
            </a:r>
            <a:endParaRPr lang="en-US" sz="7200" dirty="0"/>
          </a:p>
          <a:p>
            <a:endParaRPr lang="en-US" dirty="0"/>
          </a:p>
        </p:txBody>
      </p:sp>
    </p:spTree>
    <p:extLst>
      <p:ext uri="{BB962C8B-B14F-4D97-AF65-F5344CB8AC3E}">
        <p14:creationId xmlns:p14="http://schemas.microsoft.com/office/powerpoint/2010/main" val="970836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Approvals Needed (APRN)</a:t>
            </a:r>
          </a:p>
        </p:txBody>
      </p:sp>
      <p:sp>
        <p:nvSpPr>
          <p:cNvPr id="3" name="Content Placeholder 2"/>
          <p:cNvSpPr>
            <a:spLocks noGrp="1"/>
          </p:cNvSpPr>
          <p:nvPr>
            <p:ph idx="1"/>
          </p:nvPr>
        </p:nvSpPr>
        <p:spPr>
          <a:xfrm>
            <a:off x="942803" y="1354570"/>
            <a:ext cx="10515600" cy="4351338"/>
          </a:xfrm>
        </p:spPr>
        <p:txBody>
          <a:bodyPr>
            <a:normAutofit fontScale="77500" lnSpcReduction="20000"/>
          </a:bodyPr>
          <a:lstStyle/>
          <a:p>
            <a:r>
              <a:rPr lang="en-US" dirty="0"/>
              <a:t>The APRN screen lists the requisitions that need approval from a specific person. When you enter an approval ID, the screen lists all the requisitions (if any) that need approval from a specific person.</a:t>
            </a:r>
          </a:p>
          <a:p>
            <a:r>
              <a:rPr lang="en-US" dirty="0"/>
              <a:t>Enter your approval ID (Login ID)</a:t>
            </a:r>
          </a:p>
          <a:p>
            <a:r>
              <a:rPr lang="en-US" dirty="0"/>
              <a:t>APRN:</a:t>
            </a:r>
          </a:p>
          <a:p>
            <a:pPr marL="0" indent="0">
              <a:buNone/>
            </a:pPr>
            <a:r>
              <a:rPr lang="en-US" dirty="0"/>
              <a:t>	ID - The requisition number that needs approval will appear</a:t>
            </a:r>
          </a:p>
          <a:p>
            <a:pPr marL="0" indent="0">
              <a:buNone/>
            </a:pPr>
            <a:r>
              <a:rPr lang="en-US" dirty="0"/>
              <a:t>	Date - The date that the requisition was created automatically appears</a:t>
            </a:r>
          </a:p>
          <a:p>
            <a:pPr marL="0" indent="0">
              <a:buNone/>
            </a:pPr>
            <a:r>
              <a:rPr lang="en-US" dirty="0"/>
              <a:t>	Net - The net amount of the requisition items will appear</a:t>
            </a:r>
          </a:p>
          <a:p>
            <a:pPr marL="0" indent="0">
              <a:buNone/>
            </a:pPr>
            <a:r>
              <a:rPr lang="en-US" dirty="0"/>
              <a:t>	Priority - if the requisition was flagged with an “A” (for attachments) in the field 			“PRIORITY” in the REQM screen, the “A” will appear here 			</a:t>
            </a:r>
          </a:p>
          <a:p>
            <a:pPr marL="0" indent="0">
              <a:buNone/>
            </a:pPr>
            <a:r>
              <a:rPr lang="en-US" dirty="0"/>
              <a:t>	</a:t>
            </a:r>
            <a:r>
              <a:rPr lang="en-US" dirty="0" err="1"/>
              <a:t>Appr</a:t>
            </a:r>
            <a:r>
              <a:rPr lang="en-US" dirty="0"/>
              <a:t> - No, if approvals were not given</a:t>
            </a:r>
          </a:p>
          <a:p>
            <a:pPr marL="0" indent="0">
              <a:buNone/>
            </a:pPr>
            <a:r>
              <a:rPr lang="en-US" dirty="0"/>
              <a:t>                              - Yes, if approvals were given</a:t>
            </a:r>
          </a:p>
          <a:p>
            <a:endParaRPr lang="en-US" dirty="0"/>
          </a:p>
        </p:txBody>
      </p:sp>
    </p:spTree>
    <p:extLst>
      <p:ext uri="{BB962C8B-B14F-4D97-AF65-F5344CB8AC3E}">
        <p14:creationId xmlns:p14="http://schemas.microsoft.com/office/powerpoint/2010/main" val="2257291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1655" y="180398"/>
            <a:ext cx="10515600" cy="1325563"/>
          </a:xfrm>
        </p:spPr>
        <p:txBody>
          <a:bodyPr/>
          <a:lstStyle/>
          <a:p>
            <a:r>
              <a:rPr lang="en-US" b="1" dirty="0"/>
              <a:t>Requisition Inquiry Screen (RINQ)</a:t>
            </a:r>
          </a:p>
        </p:txBody>
      </p:sp>
      <p:sp>
        <p:nvSpPr>
          <p:cNvPr id="8" name="Content Placeholder 7"/>
          <p:cNvSpPr>
            <a:spLocks noGrp="1"/>
          </p:cNvSpPr>
          <p:nvPr>
            <p:ph idx="1"/>
          </p:nvPr>
        </p:nvSpPr>
        <p:spPr>
          <a:xfrm>
            <a:off x="524163" y="1382279"/>
            <a:ext cx="10515600" cy="4351338"/>
          </a:xfrm>
        </p:spPr>
        <p:txBody>
          <a:bodyPr>
            <a:normAutofit fontScale="85000" lnSpcReduction="20000"/>
          </a:bodyPr>
          <a:lstStyle/>
          <a:p>
            <a:pPr marL="0" lvl="0" indent="0" defTabSz="457200">
              <a:lnSpc>
                <a:spcPct val="100000"/>
              </a:lnSpc>
              <a:buClr>
                <a:srgbClr val="B31166"/>
              </a:buClr>
              <a:buSzPct val="80000"/>
              <a:buNone/>
              <a:defRPr/>
            </a:pPr>
            <a:r>
              <a:rPr lang="en-US" dirty="0">
                <a:latin typeface="Century Gothic" panose="020B0502020202020204"/>
              </a:rPr>
              <a:t>The RINQ screen is a summary of all information on the requisition such as date, vendor name and descriptive information.  All users have the ability to check the status of a requisition here.</a:t>
            </a:r>
          </a:p>
          <a:p>
            <a:pPr marL="0" lvl="0" indent="0" defTabSz="457200">
              <a:lnSpc>
                <a:spcPct val="100000"/>
              </a:lnSpc>
              <a:buClr>
                <a:srgbClr val="B31166"/>
              </a:buClr>
              <a:buSzPct val="80000"/>
              <a:buNone/>
              <a:defRPr/>
            </a:pPr>
            <a:r>
              <a:rPr lang="en-US" b="1" u="sng" dirty="0">
                <a:latin typeface="Calibri" panose="020F0502020204030204" pitchFamily="34" charset="0"/>
                <a:cs typeface="Calibri" panose="020F0502020204030204" pitchFamily="34" charset="0"/>
              </a:rPr>
              <a:t>Status</a:t>
            </a:r>
            <a:r>
              <a:rPr lang="en-US" u="sng" dirty="0">
                <a:latin typeface="Century Gothic" panose="020B0502020202020204"/>
              </a:rPr>
              <a:t>:</a:t>
            </a:r>
            <a:endParaRPr lang="en-US" dirty="0">
              <a:latin typeface="Century Gothic" panose="020B0502020202020204"/>
            </a:endParaRPr>
          </a:p>
          <a:p>
            <a:pPr defTabSz="457200">
              <a:lnSpc>
                <a:spcPct val="100000"/>
              </a:lnSpc>
              <a:buSzPct val="80000"/>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In Progress </a:t>
            </a:r>
            <a:r>
              <a:rPr lang="en-US" dirty="0">
                <a:latin typeface="Calibri" panose="020F0502020204030204" pitchFamily="34" charset="0"/>
                <a:cs typeface="Calibri" panose="020F0502020204030204" pitchFamily="34" charset="0"/>
              </a:rPr>
              <a:t>- The initiator has saved the requisition, but has answered “No” “Requisition Done” in REQM.</a:t>
            </a:r>
          </a:p>
          <a:p>
            <a:pPr defTabSz="457200">
              <a:lnSpc>
                <a:spcPct val="100000"/>
              </a:lnSpc>
              <a:buSzPct val="80000"/>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Not Approved </a:t>
            </a:r>
            <a:r>
              <a:rPr lang="en-US" dirty="0">
                <a:latin typeface="Calibri" panose="020F0502020204030204" pitchFamily="34" charset="0"/>
                <a:cs typeface="Calibri" panose="020F0502020204030204" pitchFamily="34" charset="0"/>
              </a:rPr>
              <a:t>- The requisition is in the approval stream but has not received all the necessary approvals yet. To check approvals go to REQM Screen, scroll down to Approvals, Detail to APRV (Approval Screen).</a:t>
            </a:r>
          </a:p>
          <a:p>
            <a:pPr defTabSz="457200">
              <a:lnSpc>
                <a:spcPct val="100000"/>
              </a:lnSpc>
              <a:buSzPct val="80000"/>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Outstanding</a:t>
            </a:r>
            <a:r>
              <a:rPr lang="en-US" dirty="0">
                <a:latin typeface="Calibri" panose="020F0502020204030204" pitchFamily="34" charset="0"/>
                <a:cs typeface="Calibri" panose="020F0502020204030204" pitchFamily="34" charset="0"/>
              </a:rPr>
              <a:t> - The requisition has been approved, but a purchase order has not yet been generated. </a:t>
            </a:r>
            <a:r>
              <a:rPr lang="en-US" i="1" dirty="0">
                <a:latin typeface="Calibri" panose="020F0502020204030204" pitchFamily="34" charset="0"/>
                <a:cs typeface="Calibri" panose="020F0502020204030204" pitchFamily="34" charset="0"/>
              </a:rPr>
              <a:t>Be sure to look in Comments for any communication from Procurement (i.e. Need W-9, Need Quote)</a:t>
            </a:r>
          </a:p>
          <a:p>
            <a:endParaRPr lang="en-US" dirty="0"/>
          </a:p>
        </p:txBody>
      </p:sp>
    </p:spTree>
    <p:extLst>
      <p:ext uri="{BB962C8B-B14F-4D97-AF65-F5344CB8AC3E}">
        <p14:creationId xmlns:p14="http://schemas.microsoft.com/office/powerpoint/2010/main" val="3855934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dirty="0"/>
              <a:t>Purchase Order Inquiry (PINQ) </a:t>
            </a:r>
          </a:p>
        </p:txBody>
      </p:sp>
      <p:sp>
        <p:nvSpPr>
          <p:cNvPr id="3" name="Content Placeholder 2"/>
          <p:cNvSpPr>
            <a:spLocks noGrp="1"/>
          </p:cNvSpPr>
          <p:nvPr>
            <p:ph idx="1"/>
          </p:nvPr>
        </p:nvSpPr>
        <p:spPr>
          <a:xfrm>
            <a:off x="1022927" y="1419226"/>
            <a:ext cx="10515600" cy="4351338"/>
          </a:xfrm>
        </p:spPr>
        <p:txBody>
          <a:bodyPr>
            <a:normAutofit fontScale="62500" lnSpcReduction="20000"/>
          </a:bodyPr>
          <a:lstStyle/>
          <a:p>
            <a:pPr marL="0" lvl="0" indent="0" defTabSz="457200">
              <a:lnSpc>
                <a:spcPct val="100000"/>
              </a:lnSpc>
              <a:buClr>
                <a:schemeClr val="tx1"/>
              </a:buClr>
              <a:buSzPct val="80000"/>
              <a:buNone/>
              <a:defRPr/>
            </a:pPr>
            <a:r>
              <a:rPr lang="en-US" sz="4000" dirty="0">
                <a:latin typeface="Calibri" panose="020F0502020204030204" pitchFamily="34" charset="0"/>
                <a:cs typeface="Calibri" panose="020F0502020204030204" pitchFamily="34" charset="0"/>
              </a:rPr>
              <a:t>The PINQ screen allows you to view information on a purchase order such as the vendor and detailed information concerning line items.</a:t>
            </a:r>
          </a:p>
          <a:p>
            <a:pPr marL="0" lvl="0" indent="0" defTabSz="457200">
              <a:lnSpc>
                <a:spcPct val="100000"/>
              </a:lnSpc>
              <a:buClr>
                <a:schemeClr val="tx1"/>
              </a:buClr>
              <a:buSzPct val="80000"/>
              <a:buNone/>
              <a:defRPr/>
            </a:pPr>
            <a:r>
              <a:rPr lang="en-US" b="1" u="sng" dirty="0">
                <a:latin typeface="Calibri" panose="020F0502020204030204" pitchFamily="34" charset="0"/>
                <a:cs typeface="Calibri" panose="020F0502020204030204" pitchFamily="34" charset="0"/>
              </a:rPr>
              <a:t>STATUS CODES</a:t>
            </a:r>
            <a:r>
              <a:rPr lang="en-US" dirty="0">
                <a:latin typeface="Calibri" panose="020F0502020204030204" pitchFamily="34" charset="0"/>
                <a:cs typeface="Calibri" panose="020F0502020204030204" pitchFamily="34" charset="0"/>
              </a:rPr>
              <a:t>:</a:t>
            </a:r>
          </a:p>
          <a:p>
            <a:pPr marL="457200" lvl="1" indent="0" defTabSz="457200">
              <a:lnSpc>
                <a:spcPct val="100000"/>
              </a:lnSpc>
              <a:spcBef>
                <a:spcPts val="1000"/>
              </a:spcBef>
              <a:buClr>
                <a:schemeClr val="tx1"/>
              </a:buClr>
              <a:buSzPct val="80000"/>
              <a:buNone/>
              <a:defRPr/>
            </a:pPr>
            <a:r>
              <a:rPr lang="en-US" sz="2800" b="1" u="sng" dirty="0">
                <a:latin typeface="Calibri" panose="020F0502020204030204" pitchFamily="34" charset="0"/>
                <a:cs typeface="Calibri" panose="020F0502020204030204" pitchFamily="34" charset="0"/>
              </a:rPr>
              <a:t>PO Status:</a:t>
            </a:r>
            <a:endParaRPr lang="en-US" sz="2800" b="1" dirty="0">
              <a:latin typeface="Calibri" panose="020F0502020204030204" pitchFamily="34" charset="0"/>
              <a:cs typeface="Calibri" panose="020F0502020204030204" pitchFamily="34" charset="0"/>
            </a:endParaRPr>
          </a:p>
          <a:p>
            <a:pPr marL="914400" lvl="2" indent="0" defTabSz="457200">
              <a:lnSpc>
                <a:spcPct val="100000"/>
              </a:lnSpc>
              <a:spcBef>
                <a:spcPts val="1000"/>
              </a:spcBef>
              <a:buClr>
                <a:schemeClr val="tx1"/>
              </a:buClr>
              <a:buSzPct val="80000"/>
              <a:buNone/>
              <a:defRPr/>
            </a:pPr>
            <a:r>
              <a:rPr lang="en-US" sz="2800" b="1" dirty="0">
                <a:latin typeface="Calibri" panose="020F0502020204030204" pitchFamily="34" charset="0"/>
                <a:cs typeface="Calibri" panose="020F0502020204030204" pitchFamily="34" charset="0"/>
              </a:rPr>
              <a:t>A - Accepted			I - Invoiced				P - Paid</a:t>
            </a:r>
          </a:p>
          <a:p>
            <a:pPr marL="914400" lvl="2" indent="0" defTabSz="457200">
              <a:lnSpc>
                <a:spcPct val="100000"/>
              </a:lnSpc>
              <a:spcBef>
                <a:spcPts val="1000"/>
              </a:spcBef>
              <a:buClr>
                <a:schemeClr val="tx1"/>
              </a:buClr>
              <a:buSzPct val="80000"/>
              <a:buNone/>
              <a:defRPr/>
            </a:pPr>
            <a:r>
              <a:rPr lang="en-US" sz="2800" b="1" dirty="0">
                <a:latin typeface="Calibri" panose="020F0502020204030204" pitchFamily="34" charset="0"/>
                <a:cs typeface="Calibri" panose="020F0502020204030204" pitchFamily="34" charset="0"/>
              </a:rPr>
              <a:t>B - Backordered	        O - Outstanding			R - Reconciled</a:t>
            </a:r>
          </a:p>
          <a:p>
            <a:pPr marL="914400" lvl="2" indent="0" defTabSz="457200">
              <a:lnSpc>
                <a:spcPct val="100000"/>
              </a:lnSpc>
              <a:spcBef>
                <a:spcPts val="1000"/>
              </a:spcBef>
              <a:buClr>
                <a:schemeClr val="tx1"/>
              </a:buClr>
              <a:buSzPct val="80000"/>
              <a:buNone/>
              <a:defRPr/>
            </a:pPr>
            <a:r>
              <a:rPr lang="en-US" sz="2800" b="1" dirty="0">
                <a:latin typeface="Calibri" panose="020F0502020204030204" pitchFamily="34" charset="0"/>
                <a:cs typeface="Calibri" panose="020F0502020204030204" pitchFamily="34" charset="0"/>
              </a:rPr>
              <a:t>C - Closed		        V - Void</a:t>
            </a:r>
          </a:p>
          <a:p>
            <a:pPr lvl="0" defTabSz="457200">
              <a:lnSpc>
                <a:spcPct val="100000"/>
              </a:lnSpc>
              <a:buClr>
                <a:schemeClr val="tx1"/>
              </a:buClr>
              <a:buSzPct val="80000"/>
              <a:buFont typeface="Wingdings" panose="05000000000000000000" pitchFamily="2" charset="2"/>
              <a:buChar char="q"/>
              <a:defRPr/>
            </a:pPr>
            <a:endParaRPr lang="en-US" dirty="0">
              <a:latin typeface="Calibri" panose="020F0502020204030204" pitchFamily="34" charset="0"/>
              <a:cs typeface="Calibri" panose="020F0502020204030204" pitchFamily="34" charset="0"/>
            </a:endParaRPr>
          </a:p>
          <a:p>
            <a:pPr marL="0" lvl="0" indent="0" defTabSz="457200">
              <a:lnSpc>
                <a:spcPct val="100000"/>
              </a:lnSpc>
              <a:buClr>
                <a:schemeClr val="tx1"/>
              </a:buClr>
              <a:buSzPct val="80000"/>
              <a:buNone/>
              <a:defRPr/>
            </a:pPr>
            <a:r>
              <a:rPr lang="en-US" b="1" i="1" u="sng" dirty="0">
                <a:latin typeface="Calibri" panose="020F0502020204030204" pitchFamily="34" charset="0"/>
                <a:cs typeface="Calibri" panose="020F0502020204030204" pitchFamily="34" charset="0"/>
              </a:rPr>
              <a:t>SPECIAL NOTES</a:t>
            </a:r>
            <a:r>
              <a:rPr lang="en-US" i="1" dirty="0">
                <a:latin typeface="Calibri" panose="020F0502020204030204" pitchFamily="34" charset="0"/>
                <a:cs typeface="Calibri" panose="020F0502020204030204" pitchFamily="34" charset="0"/>
              </a:rPr>
              <a:t>:</a:t>
            </a:r>
          </a:p>
          <a:p>
            <a:pPr marL="457200" lvl="1" indent="0" defTabSz="457200">
              <a:lnSpc>
                <a:spcPct val="100000"/>
              </a:lnSpc>
              <a:spcBef>
                <a:spcPts val="1000"/>
              </a:spcBef>
              <a:buClr>
                <a:schemeClr val="tx1"/>
              </a:buClr>
              <a:buSzPct val="80000"/>
              <a:buNone/>
              <a:defRPr/>
            </a:pPr>
            <a:r>
              <a:rPr lang="en-US" sz="2800" dirty="0">
                <a:latin typeface="Calibri" panose="020F0502020204030204" pitchFamily="34" charset="0"/>
                <a:cs typeface="Calibri" panose="020F0502020204030204" pitchFamily="34" charset="0"/>
              </a:rPr>
              <a:t>You cannot change any information on this screen.</a:t>
            </a:r>
          </a:p>
          <a:p>
            <a:pPr lvl="1" defTabSz="457200">
              <a:lnSpc>
                <a:spcPct val="100000"/>
              </a:lnSpc>
              <a:spcBef>
                <a:spcPts val="1000"/>
              </a:spcBef>
              <a:buClr>
                <a:srgbClr val="B31166"/>
              </a:buClr>
              <a:buSzPct val="80000"/>
              <a:buFont typeface="Wingdings" panose="05000000000000000000" pitchFamily="2" charset="2"/>
              <a:buChar char="v"/>
              <a:defRPr/>
            </a:pPr>
            <a:endParaRPr lang="en-US" sz="2800" dirty="0">
              <a:latin typeface="Calibri" panose="020F0502020204030204" pitchFamily="34" charset="0"/>
              <a:cs typeface="Calibri" panose="020F0502020204030204" pitchFamily="34" charset="0"/>
            </a:endParaRPr>
          </a:p>
          <a:p>
            <a:pPr marL="57150" indent="0" defTabSz="457200">
              <a:lnSpc>
                <a:spcPct val="100000"/>
              </a:lnSpc>
              <a:buClr>
                <a:srgbClr val="B31166"/>
              </a:buClr>
              <a:buSzPct val="80000"/>
              <a:buNone/>
              <a:defRPr/>
            </a:pPr>
            <a:r>
              <a:rPr lang="en-US" b="1" dirty="0">
                <a:latin typeface="Calibri" panose="020F0502020204030204" pitchFamily="34" charset="0"/>
                <a:cs typeface="Calibri" panose="020F0502020204030204" pitchFamily="34" charset="0"/>
              </a:rPr>
              <a:t>			PLEASE MONITOR YOUR REQUISITION AND YOUR PURCHASE ORDER</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661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457200">
              <a:lnSpc>
                <a:spcPct val="100000"/>
              </a:lnSpc>
              <a:spcBef>
                <a:spcPts val="0"/>
              </a:spcBef>
              <a:defRPr/>
            </a:pPr>
            <a:r>
              <a:rPr lang="en-US" b="1" dirty="0">
                <a:latin typeface="Calibri Light" panose="020F0302020204030204" pitchFamily="34" charset="0"/>
                <a:cs typeface="Calibri Light" panose="020F0302020204030204" pitchFamily="34" charset="0"/>
              </a:rPr>
              <a:t>Blanket Purchase Order Inquiry (BINQ) </a:t>
            </a:r>
            <a:br>
              <a:rPr lang="en-US" b="1" dirty="0">
                <a:latin typeface="Calibri Light" panose="020F0302020204030204" pitchFamily="34" charset="0"/>
                <a:cs typeface="Calibri Light" panose="020F0302020204030204" pitchFamily="34" charset="0"/>
              </a:rPr>
            </a:br>
            <a:br>
              <a:rPr lang="en-US" dirty="0">
                <a:solidFill>
                  <a:prstClr val="white"/>
                </a:solidFill>
                <a:latin typeface="Century Gothic" panose="020B0502020202020204"/>
              </a:rPr>
            </a:br>
            <a:endParaRPr lang="en-US" dirty="0"/>
          </a:p>
        </p:txBody>
      </p:sp>
      <p:sp>
        <p:nvSpPr>
          <p:cNvPr id="3" name="Content Placeholder 2"/>
          <p:cNvSpPr>
            <a:spLocks noGrp="1"/>
          </p:cNvSpPr>
          <p:nvPr>
            <p:ph idx="1"/>
          </p:nvPr>
        </p:nvSpPr>
        <p:spPr>
          <a:xfrm>
            <a:off x="838200" y="2065771"/>
            <a:ext cx="10515600" cy="4351338"/>
          </a:xfrm>
        </p:spPr>
        <p:txBody>
          <a:bodyPr/>
          <a:lstStyle/>
          <a:p>
            <a:pPr lvl="0" defTabSz="457200">
              <a:lnSpc>
                <a:spcPct val="100000"/>
              </a:lnSpc>
              <a:buSzPct val="80000"/>
              <a:defRPr/>
            </a:pPr>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BINQ</a:t>
            </a:r>
            <a:r>
              <a:rPr lang="en-US" dirty="0">
                <a:latin typeface="Calibri" panose="020F0502020204030204" pitchFamily="34" charset="0"/>
                <a:cs typeface="Calibri" panose="020F0502020204030204" pitchFamily="34" charset="0"/>
              </a:rPr>
              <a:t> screen allows you to view information about a Blanket Purchase Order (BPO)</a:t>
            </a:r>
          </a:p>
          <a:p>
            <a:pPr lvl="0" defTabSz="457200">
              <a:lnSpc>
                <a:spcPct val="100000"/>
              </a:lnSpc>
              <a:buSzPct val="80000"/>
              <a:defRPr/>
            </a:pPr>
            <a:r>
              <a:rPr lang="en-US" dirty="0">
                <a:latin typeface="Calibri" panose="020F0502020204030204" pitchFamily="34" charset="0"/>
                <a:cs typeface="Calibri" panose="020F0502020204030204" pitchFamily="34" charset="0"/>
              </a:rPr>
              <a:t>You cannot change any information on this screen</a:t>
            </a:r>
          </a:p>
          <a:p>
            <a:pPr lvl="0" defTabSz="457200">
              <a:lnSpc>
                <a:spcPct val="100000"/>
              </a:lnSpc>
              <a:buSzPct val="80000"/>
              <a:defRPr/>
            </a:pPr>
            <a:endParaRPr lang="en-US" dirty="0">
              <a:latin typeface="Calibri" panose="020F0502020204030204" pitchFamily="34" charset="0"/>
              <a:cs typeface="Calibri" panose="020F0502020204030204" pitchFamily="34" charset="0"/>
            </a:endParaRPr>
          </a:p>
          <a:p>
            <a:pPr marL="0" lvl="0" indent="0" defTabSz="457200">
              <a:lnSpc>
                <a:spcPct val="100000"/>
              </a:lnSpc>
              <a:buSzPct val="80000"/>
              <a:buNone/>
              <a:defRPr/>
            </a:pPr>
            <a:endParaRPr lang="en-US" dirty="0">
              <a:latin typeface="Calibri" panose="020F0502020204030204" pitchFamily="34" charset="0"/>
              <a:cs typeface="Calibri" panose="020F0502020204030204" pitchFamily="34" charset="0"/>
            </a:endParaRPr>
          </a:p>
          <a:p>
            <a:pPr marL="0" indent="0" algn="ctr" defTabSz="457200">
              <a:lnSpc>
                <a:spcPct val="100000"/>
              </a:lnSpc>
              <a:buClr>
                <a:srgbClr val="B31166"/>
              </a:buClr>
              <a:buSzPct val="80000"/>
              <a:buNone/>
              <a:defRPr/>
            </a:pPr>
            <a:r>
              <a:rPr lang="en-US" b="1" dirty="0">
                <a:latin typeface="Calibri" panose="020F0502020204030204" pitchFamily="34" charset="0"/>
                <a:cs typeface="Calibri" panose="020F0502020204030204" pitchFamily="34" charset="0"/>
              </a:rPr>
              <a:t>PLEASE MONITOR YOUR BPO</a:t>
            </a:r>
          </a:p>
          <a:p>
            <a:pPr lvl="0" algn="ctr" defTabSz="457200">
              <a:lnSpc>
                <a:spcPct val="100000"/>
              </a:lnSpc>
              <a:buClr>
                <a:srgbClr val="B31166"/>
              </a:buClr>
              <a:buSzPct val="80000"/>
              <a:buFont typeface="Wingdings" panose="05000000000000000000" pitchFamily="2" charset="2"/>
              <a:buChar char="q"/>
              <a:defRPr/>
            </a:pPr>
            <a:endParaRPr lang="en-US" b="1" dirty="0">
              <a:latin typeface="Calibri" panose="020F0502020204030204" pitchFamily="34" charset="0"/>
              <a:cs typeface="Calibri" panose="020F0502020204030204" pitchFamily="34" charset="0"/>
            </a:endParaRPr>
          </a:p>
          <a:p>
            <a:pPr lvl="0" algn="ctr" defTabSz="457200">
              <a:lnSpc>
                <a:spcPct val="100000"/>
              </a:lnSpc>
              <a:buClr>
                <a:srgbClr val="B31166"/>
              </a:buClr>
              <a:buSzPct val="80000"/>
              <a:buFont typeface="Wingdings" panose="05000000000000000000" pitchFamily="2" charset="2"/>
              <a:buChar char="q"/>
              <a:defRPr/>
            </a:pPr>
            <a:endParaRPr lang="en-US" b="1" dirty="0">
              <a:latin typeface="Calibri" panose="020F0502020204030204" pitchFamily="34" charset="0"/>
              <a:cs typeface="Calibri" panose="020F0502020204030204" pitchFamily="34" charset="0"/>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123020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PO vs BPO</a:t>
            </a:r>
          </a:p>
        </p:txBody>
      </p:sp>
      <p:sp>
        <p:nvSpPr>
          <p:cNvPr id="3" name="Content Placeholder 2"/>
          <p:cNvSpPr>
            <a:spLocks noGrp="1"/>
          </p:cNvSpPr>
          <p:nvPr>
            <p:ph type="body" idx="1"/>
          </p:nvPr>
        </p:nvSpPr>
        <p:spPr/>
        <p:txBody>
          <a:bodyPr>
            <a:noAutofit/>
          </a:bodyPr>
          <a:lstStyle/>
          <a:p>
            <a:pPr algn="ctr"/>
            <a:r>
              <a:rPr lang="en-US" dirty="0">
                <a:latin typeface="Calibri" panose="020F0502020204030204" pitchFamily="34" charset="0"/>
                <a:cs typeface="Calibri" panose="020F0502020204030204" pitchFamily="34" charset="0"/>
              </a:rPr>
              <a:t>PURCHASE ORDER (“PO”) </a:t>
            </a:r>
          </a:p>
          <a:p>
            <a:endParaRPr lang="en-US" b="0" dirty="0"/>
          </a:p>
        </p:txBody>
      </p:sp>
      <p:sp>
        <p:nvSpPr>
          <p:cNvPr id="5" name="Content Placeholder 4"/>
          <p:cNvSpPr>
            <a:spLocks noGrp="1"/>
          </p:cNvSpPr>
          <p:nvPr>
            <p:ph sz="half" idx="2"/>
          </p:nvPr>
        </p:nvSpPr>
        <p:spPr/>
        <p:txBody>
          <a:bodyPr/>
          <a:lstStyle/>
          <a:p>
            <a:pPr lvl="1" defTabSz="457200">
              <a:lnSpc>
                <a:spcPct val="100000"/>
              </a:lnSpc>
              <a:spcBef>
                <a:spcPts val="1000"/>
              </a:spcBef>
              <a:buSzPct val="80000"/>
              <a:defRPr/>
            </a:pPr>
            <a:r>
              <a:rPr lang="en-US" sz="2800" dirty="0">
                <a:latin typeface="Calibri" panose="020F0502020204030204" pitchFamily="34" charset="0"/>
                <a:cs typeface="Calibri" panose="020F0502020204030204" pitchFamily="34" charset="0"/>
              </a:rPr>
              <a:t>One time purchase</a:t>
            </a:r>
          </a:p>
          <a:p>
            <a:pPr lvl="1" defTabSz="457200">
              <a:lnSpc>
                <a:spcPct val="100000"/>
              </a:lnSpc>
              <a:spcBef>
                <a:spcPts val="1000"/>
              </a:spcBef>
              <a:buSzPct val="80000"/>
              <a:defRPr/>
            </a:pPr>
            <a:r>
              <a:rPr lang="en-US" sz="2800" dirty="0">
                <a:latin typeface="Calibri" panose="020F0502020204030204" pitchFamily="34" charset="0"/>
                <a:cs typeface="Calibri" panose="020F0502020204030204" pitchFamily="34" charset="0"/>
              </a:rPr>
              <a:t>Multiple line items or single line item</a:t>
            </a:r>
          </a:p>
          <a:p>
            <a:endParaRPr lang="en-US" dirty="0"/>
          </a:p>
        </p:txBody>
      </p:sp>
      <p:sp>
        <p:nvSpPr>
          <p:cNvPr id="6" name="Text Placeholder 5"/>
          <p:cNvSpPr>
            <a:spLocks noGrp="1"/>
          </p:cNvSpPr>
          <p:nvPr>
            <p:ph type="body" sz="quarter" idx="3"/>
          </p:nvPr>
        </p:nvSpPr>
        <p:spPr/>
        <p:txBody>
          <a:bodyPr/>
          <a:lstStyle/>
          <a:p>
            <a:pPr algn="ctr"/>
            <a:r>
              <a:rPr lang="en-US" dirty="0">
                <a:latin typeface="Calibri" panose="020F0502020204030204" pitchFamily="34" charset="0"/>
                <a:cs typeface="Calibri" panose="020F0502020204030204" pitchFamily="34" charset="0"/>
              </a:rPr>
              <a:t>BLANKET PURCHASE ORDER (“BPO”)  </a:t>
            </a:r>
          </a:p>
          <a:p>
            <a:endParaRPr lang="en-US" dirty="0"/>
          </a:p>
        </p:txBody>
      </p:sp>
      <p:sp>
        <p:nvSpPr>
          <p:cNvPr id="7" name="Content Placeholder 6"/>
          <p:cNvSpPr>
            <a:spLocks noGrp="1"/>
          </p:cNvSpPr>
          <p:nvPr>
            <p:ph sz="quarter" idx="4"/>
          </p:nvPr>
        </p:nvSpPr>
        <p:spPr/>
        <p:txBody>
          <a:bodyPr>
            <a:normAutofit/>
          </a:bodyPr>
          <a:lstStyle/>
          <a:p>
            <a:pPr lvl="1" defTabSz="457200">
              <a:lnSpc>
                <a:spcPct val="100000"/>
              </a:lnSpc>
              <a:spcBef>
                <a:spcPts val="1000"/>
              </a:spcBef>
              <a:buSzPct val="80000"/>
              <a:defRPr/>
            </a:pPr>
            <a:r>
              <a:rPr lang="en-US" sz="2800" dirty="0">
                <a:latin typeface="Calibri" panose="020F0502020204030204" pitchFamily="34" charset="0"/>
                <a:cs typeface="Calibri" panose="020F0502020204030204" pitchFamily="34" charset="0"/>
              </a:rPr>
              <a:t>Ongoing purchase  </a:t>
            </a:r>
          </a:p>
          <a:p>
            <a:pPr lvl="1" defTabSz="457200">
              <a:lnSpc>
                <a:spcPct val="100000"/>
              </a:lnSpc>
              <a:spcBef>
                <a:spcPts val="1000"/>
              </a:spcBef>
              <a:buSzPct val="80000"/>
              <a:defRPr/>
            </a:pPr>
            <a:r>
              <a:rPr lang="en-US" sz="2800" dirty="0">
                <a:latin typeface="Calibri" panose="020F0502020204030204" pitchFamily="34" charset="0"/>
                <a:cs typeface="Calibri" panose="020F0502020204030204" pitchFamily="34" charset="0"/>
              </a:rPr>
              <a:t>Only one line item</a:t>
            </a:r>
          </a:p>
          <a:p>
            <a:pPr lvl="1" defTabSz="457200">
              <a:lnSpc>
                <a:spcPct val="100000"/>
              </a:lnSpc>
              <a:spcBef>
                <a:spcPts val="1000"/>
              </a:spcBef>
              <a:buSzPct val="80000"/>
              <a:defRPr/>
            </a:pPr>
            <a:r>
              <a:rPr lang="en-US" sz="2800" dirty="0">
                <a:latin typeface="Calibri" panose="020F0502020204030204" pitchFamily="34" charset="0"/>
                <a:cs typeface="Calibri" panose="020F0502020204030204" pitchFamily="34" charset="0"/>
              </a:rPr>
              <a:t>CANNOT be used to purchase equipment</a:t>
            </a:r>
          </a:p>
          <a:p>
            <a:pPr lvl="1" defTabSz="457200">
              <a:lnSpc>
                <a:spcPct val="100000"/>
              </a:lnSpc>
              <a:spcBef>
                <a:spcPts val="1000"/>
              </a:spcBef>
              <a:buSzPct val="80000"/>
              <a:defRPr/>
            </a:pPr>
            <a:r>
              <a:rPr lang="en-US" sz="2800" dirty="0">
                <a:latin typeface="Calibri" panose="020F0502020204030204" pitchFamily="34" charset="0"/>
                <a:cs typeface="Calibri" panose="020F0502020204030204" pitchFamily="34" charset="0"/>
              </a:rPr>
              <a:t>CANNOT be used to purchase furniture</a:t>
            </a:r>
          </a:p>
        </p:txBody>
      </p:sp>
    </p:spTree>
    <p:extLst>
      <p:ext uri="{BB962C8B-B14F-4D97-AF65-F5344CB8AC3E}">
        <p14:creationId xmlns:p14="http://schemas.microsoft.com/office/powerpoint/2010/main" val="2293780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Purchase Order Receiving (PORC)</a:t>
            </a:r>
          </a:p>
        </p:txBody>
      </p:sp>
      <p:sp>
        <p:nvSpPr>
          <p:cNvPr id="4" name="Content Placeholder 5"/>
          <p:cNvSpPr txBox="1">
            <a:spLocks noGrp="1"/>
          </p:cNvSpPr>
          <p:nvPr>
            <p:ph sz="half" idx="1"/>
          </p:nvPr>
        </p:nvSpPr>
        <p:spPr>
          <a:xfrm>
            <a:off x="6712528" y="1516063"/>
            <a:ext cx="5181600" cy="4351338"/>
          </a:xfrm>
          <a:prstGeom prst="rect">
            <a:avLst/>
          </a:prstGeom>
          <a:ln>
            <a:solidFill>
              <a:schemeClr val="accent6">
                <a:lumMod val="50000"/>
              </a:schemeClr>
            </a:solidFill>
          </a:ln>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lnSpc>
                <a:spcPct val="100000"/>
              </a:lnSpc>
              <a:buClrTx/>
              <a:buFont typeface="+mj-lt"/>
              <a:buAutoNum type="arabicPeriod" startAt="3"/>
              <a:defRPr/>
            </a:pPr>
            <a:r>
              <a:rPr lang="en-US" sz="2400" b="1" dirty="0">
                <a:solidFill>
                  <a:schemeClr val="tx1"/>
                </a:solidFill>
                <a:latin typeface="Calibri" panose="020F0502020204030204" pitchFamily="34" charset="0"/>
                <a:cs typeface="Calibri" panose="020F0502020204030204" pitchFamily="34" charset="0"/>
              </a:rPr>
              <a:t> </a:t>
            </a:r>
            <a:r>
              <a:rPr lang="en-US" sz="2400" b="1" u="sng" dirty="0">
                <a:solidFill>
                  <a:schemeClr val="tx1"/>
                </a:solidFill>
                <a:latin typeface="Calibri" panose="020F0502020204030204" pitchFamily="34" charset="0"/>
                <a:cs typeface="Calibri" panose="020F0502020204030204" pitchFamily="34" charset="0"/>
              </a:rPr>
              <a:t>Arrived Via</a:t>
            </a:r>
            <a:r>
              <a:rPr lang="en-US" sz="2400" dirty="0">
                <a:solidFill>
                  <a:schemeClr val="tx1"/>
                </a:solidFill>
                <a:latin typeface="Calibri" panose="020F0502020204030204" pitchFamily="34" charset="0"/>
                <a:cs typeface="Calibri" panose="020F0502020204030204" pitchFamily="34" charset="0"/>
              </a:rPr>
              <a:t>: Press </a:t>
            </a:r>
            <a:r>
              <a:rPr lang="en-US" sz="2400" b="1" dirty="0">
                <a:solidFill>
                  <a:schemeClr val="tx1"/>
                </a:solidFill>
                <a:latin typeface="Calibri" panose="020F0502020204030204" pitchFamily="34" charset="0"/>
                <a:cs typeface="Calibri" panose="020F0502020204030204" pitchFamily="34" charset="0"/>
              </a:rPr>
              <a:t>Enter</a:t>
            </a:r>
            <a:r>
              <a:rPr lang="en-US" sz="2400" dirty="0">
                <a:solidFill>
                  <a:schemeClr val="tx1"/>
                </a:solidFill>
                <a:latin typeface="Calibri" panose="020F0502020204030204" pitchFamily="34" charset="0"/>
                <a:cs typeface="Calibri" panose="020F0502020204030204" pitchFamily="34" charset="0"/>
              </a:rPr>
              <a:t> to skip</a:t>
            </a:r>
          </a:p>
          <a:p>
            <a:pPr lvl="0">
              <a:lnSpc>
                <a:spcPct val="100000"/>
              </a:lnSpc>
              <a:buClrTx/>
              <a:buFont typeface="+mj-lt"/>
              <a:buAutoNum type="arabicPeriod" startAt="3"/>
              <a:defRPr/>
            </a:pPr>
            <a:r>
              <a:rPr lang="en-US" sz="2400" b="1" u="sng" dirty="0">
                <a:solidFill>
                  <a:schemeClr val="tx1"/>
                </a:solidFill>
                <a:latin typeface="Calibri" panose="020F0502020204030204" pitchFamily="34" charset="0"/>
                <a:cs typeface="Calibri" panose="020F0502020204030204" pitchFamily="34" charset="0"/>
              </a:rPr>
              <a:t>Description</a:t>
            </a:r>
            <a:r>
              <a:rPr lang="en-US" sz="2400" dirty="0">
                <a:solidFill>
                  <a:schemeClr val="tx1"/>
                </a:solidFill>
                <a:latin typeface="Calibri" panose="020F0502020204030204" pitchFamily="34" charset="0"/>
                <a:cs typeface="Calibri" panose="020F0502020204030204" pitchFamily="34" charset="0"/>
              </a:rPr>
              <a:t>: To enter a specific “Quantity Accepted”, press </a:t>
            </a:r>
            <a:r>
              <a:rPr lang="en-US" sz="2400" b="1" dirty="0">
                <a:solidFill>
                  <a:schemeClr val="tx1"/>
                </a:solidFill>
                <a:latin typeface="Calibri" panose="020F0502020204030204" pitchFamily="34" charset="0"/>
                <a:cs typeface="Calibri" panose="020F0502020204030204" pitchFamily="34" charset="0"/>
              </a:rPr>
              <a:t>Enter</a:t>
            </a:r>
            <a:r>
              <a:rPr lang="en-US" sz="2400" dirty="0">
                <a:solidFill>
                  <a:schemeClr val="tx1"/>
                </a:solidFill>
                <a:latin typeface="Calibri" panose="020F0502020204030204" pitchFamily="34" charset="0"/>
                <a:cs typeface="Calibri" panose="020F0502020204030204" pitchFamily="34" charset="0"/>
              </a:rPr>
              <a:t>. Then, enter the exact quantity under the </a:t>
            </a:r>
            <a:r>
              <a:rPr lang="en-US" sz="2400" u="sng" dirty="0">
                <a:solidFill>
                  <a:schemeClr val="tx1"/>
                </a:solidFill>
                <a:latin typeface="Calibri" panose="020F0502020204030204" pitchFamily="34" charset="0"/>
                <a:cs typeface="Calibri" panose="020F0502020204030204" pitchFamily="34" charset="0"/>
              </a:rPr>
              <a:t>Accepted</a:t>
            </a:r>
            <a:r>
              <a:rPr lang="en-US" sz="2400" dirty="0">
                <a:solidFill>
                  <a:schemeClr val="tx1"/>
                </a:solidFill>
                <a:latin typeface="Calibri" panose="020F0502020204030204" pitchFamily="34" charset="0"/>
                <a:cs typeface="Calibri" panose="020F0502020204030204" pitchFamily="34" charset="0"/>
              </a:rPr>
              <a:t> column or you can press </a:t>
            </a:r>
            <a:r>
              <a:rPr lang="en-US" sz="2400" b="1" dirty="0">
                <a:solidFill>
                  <a:schemeClr val="tx1"/>
                </a:solidFill>
                <a:latin typeface="Calibri" panose="020F0502020204030204" pitchFamily="34" charset="0"/>
                <a:cs typeface="Calibri" panose="020F0502020204030204" pitchFamily="34" charset="0"/>
              </a:rPr>
              <a:t>Enter</a:t>
            </a:r>
            <a:r>
              <a:rPr lang="en-US" sz="2400" dirty="0">
                <a:solidFill>
                  <a:schemeClr val="tx1"/>
                </a:solidFill>
                <a:latin typeface="Calibri" panose="020F0502020204030204" pitchFamily="34" charset="0"/>
                <a:cs typeface="Calibri" panose="020F0502020204030204" pitchFamily="34" charset="0"/>
              </a:rPr>
              <a:t> to go on to the next item</a:t>
            </a:r>
          </a:p>
          <a:p>
            <a:pPr lvl="0">
              <a:lnSpc>
                <a:spcPct val="100000"/>
              </a:lnSpc>
              <a:buClrTx/>
              <a:buFont typeface="+mj-lt"/>
              <a:buAutoNum type="arabicPeriod" startAt="3"/>
              <a:defRPr/>
            </a:pPr>
            <a:r>
              <a:rPr lang="en-US" sz="2400" b="1" u="sng" dirty="0">
                <a:solidFill>
                  <a:schemeClr val="tx1"/>
                </a:solidFill>
                <a:latin typeface="Calibri" panose="020F0502020204030204" pitchFamily="34" charset="0"/>
                <a:cs typeface="Calibri" panose="020F0502020204030204" pitchFamily="34" charset="0"/>
              </a:rPr>
              <a:t>Received By</a:t>
            </a:r>
            <a:r>
              <a:rPr lang="en-US" sz="2400" dirty="0">
                <a:solidFill>
                  <a:schemeClr val="tx1"/>
                </a:solidFill>
                <a:latin typeface="Calibri" panose="020F0502020204030204" pitchFamily="34" charset="0"/>
                <a:cs typeface="Calibri" panose="020F0502020204030204" pitchFamily="34" charset="0"/>
              </a:rPr>
              <a:t>: Automatically defaults to user ID</a:t>
            </a:r>
          </a:p>
          <a:p>
            <a:pPr lvl="0">
              <a:lnSpc>
                <a:spcPct val="100000"/>
              </a:lnSpc>
              <a:buClrTx/>
              <a:buFont typeface="+mj-lt"/>
              <a:buAutoNum type="arabicPeriod" startAt="3"/>
              <a:defRPr/>
            </a:pPr>
            <a:r>
              <a:rPr lang="en-US" sz="2400" b="1" u="sng" dirty="0">
                <a:solidFill>
                  <a:schemeClr val="tx1"/>
                </a:solidFill>
                <a:latin typeface="Calibri" panose="020F0502020204030204" pitchFamily="34" charset="0"/>
                <a:cs typeface="Calibri" panose="020F0502020204030204" pitchFamily="34" charset="0"/>
              </a:rPr>
              <a:t>Accept all Items</a:t>
            </a:r>
            <a:r>
              <a:rPr lang="en-US" sz="2400" dirty="0">
                <a:solidFill>
                  <a:schemeClr val="tx1"/>
                </a:solidFill>
                <a:latin typeface="Calibri" panose="020F0502020204030204" pitchFamily="34" charset="0"/>
                <a:cs typeface="Calibri" panose="020F0502020204030204" pitchFamily="34" charset="0"/>
              </a:rPr>
              <a:t>: Enter </a:t>
            </a:r>
            <a:r>
              <a:rPr lang="en-US" sz="2400" b="1" dirty="0">
                <a:solidFill>
                  <a:schemeClr val="tx1"/>
                </a:solidFill>
                <a:latin typeface="Calibri" panose="020F0502020204030204" pitchFamily="34" charset="0"/>
                <a:cs typeface="Calibri" panose="020F0502020204030204" pitchFamily="34" charset="0"/>
              </a:rPr>
              <a:t>Y</a:t>
            </a:r>
            <a:r>
              <a:rPr lang="en-US" sz="2400" dirty="0">
                <a:solidFill>
                  <a:schemeClr val="tx1"/>
                </a:solidFill>
                <a:latin typeface="Calibri" panose="020F0502020204030204" pitchFamily="34" charset="0"/>
                <a:cs typeface="Calibri" panose="020F0502020204030204" pitchFamily="34" charset="0"/>
              </a:rPr>
              <a:t> to accept all items. </a:t>
            </a:r>
            <a:r>
              <a:rPr lang="en-US" sz="2400" b="1" u="sng" dirty="0">
                <a:solidFill>
                  <a:schemeClr val="tx1"/>
                </a:solidFill>
                <a:latin typeface="Calibri" panose="020F0502020204030204" pitchFamily="34" charset="0"/>
                <a:cs typeface="Calibri" panose="020F0502020204030204" pitchFamily="34" charset="0"/>
              </a:rPr>
              <a:t>DO NOT</a:t>
            </a:r>
            <a:r>
              <a:rPr lang="en-US" sz="2400" b="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enter </a:t>
            </a:r>
            <a:r>
              <a:rPr lang="en-US" sz="2400" b="1" dirty="0">
                <a:solidFill>
                  <a:schemeClr val="tx1"/>
                </a:solidFill>
                <a:latin typeface="Calibri" panose="020F0502020204030204" pitchFamily="34" charset="0"/>
                <a:cs typeface="Calibri" panose="020F0502020204030204" pitchFamily="34" charset="0"/>
              </a:rPr>
              <a:t>Y</a:t>
            </a:r>
            <a:r>
              <a:rPr lang="en-US" sz="2400" dirty="0">
                <a:solidFill>
                  <a:schemeClr val="tx1"/>
                </a:solidFill>
                <a:latin typeface="Calibri" panose="020F0502020204030204" pitchFamily="34" charset="0"/>
                <a:cs typeface="Calibri" panose="020F0502020204030204" pitchFamily="34" charset="0"/>
              </a:rPr>
              <a:t> at this point for partial acceptance</a:t>
            </a:r>
          </a:p>
          <a:p>
            <a:pPr marL="0" lvl="0" indent="0">
              <a:lnSpc>
                <a:spcPct val="100000"/>
              </a:lnSpc>
              <a:buClr>
                <a:srgbClr val="B31166"/>
              </a:buClr>
              <a:buNone/>
              <a:defRPr/>
            </a:pPr>
            <a:r>
              <a:rPr lang="en-US" b="1" u="sng" dirty="0">
                <a:solidFill>
                  <a:schemeClr val="tx1"/>
                </a:solidFill>
                <a:latin typeface="Calibri" panose="020F0502020204030204" pitchFamily="34" charset="0"/>
                <a:cs typeface="Calibri" panose="020F0502020204030204" pitchFamily="34" charset="0"/>
              </a:rPr>
              <a:t>SPECIAL NOTE</a:t>
            </a:r>
            <a:r>
              <a:rPr lang="en-US" dirty="0">
                <a:solidFill>
                  <a:schemeClr val="tx1"/>
                </a:solidFill>
                <a:latin typeface="Calibri" panose="020F0502020204030204" pitchFamily="34" charset="0"/>
                <a:cs typeface="Calibri" panose="020F0502020204030204" pitchFamily="34" charset="0"/>
              </a:rPr>
              <a:t>: If </a:t>
            </a:r>
            <a:r>
              <a:rPr lang="en-US" b="1" u="sng" dirty="0">
                <a:solidFill>
                  <a:schemeClr val="tx1"/>
                </a:solidFill>
                <a:latin typeface="Calibri" panose="020F0502020204030204" pitchFamily="34" charset="0"/>
                <a:cs typeface="Calibri" panose="020F0502020204030204" pitchFamily="34" charset="0"/>
              </a:rPr>
              <a:t>ALL</a:t>
            </a:r>
            <a:r>
              <a:rPr lang="en-US" dirty="0">
                <a:solidFill>
                  <a:schemeClr val="tx1"/>
                </a:solidFill>
                <a:latin typeface="Calibri" panose="020F0502020204030204" pitchFamily="34" charset="0"/>
                <a:cs typeface="Calibri" panose="020F0502020204030204" pitchFamily="34" charset="0"/>
              </a:rPr>
              <a:t> line items were received, then you may proceed to </a:t>
            </a:r>
            <a:r>
              <a:rPr lang="en-US" b="1" dirty="0">
                <a:solidFill>
                  <a:schemeClr val="tx1"/>
                </a:solidFill>
                <a:latin typeface="Calibri" panose="020F0502020204030204" pitchFamily="34" charset="0"/>
                <a:cs typeface="Calibri" panose="020F0502020204030204" pitchFamily="34" charset="0"/>
              </a:rPr>
              <a:t>#6. </a:t>
            </a:r>
            <a:r>
              <a:rPr lang="en-US" dirty="0">
                <a:solidFill>
                  <a:schemeClr val="tx1"/>
                </a:solidFill>
                <a:latin typeface="Calibri" panose="020F0502020204030204" pitchFamily="34" charset="0"/>
                <a:cs typeface="Calibri" panose="020F0502020204030204" pitchFamily="34" charset="0"/>
              </a:rPr>
              <a:t>Enter </a:t>
            </a:r>
            <a:r>
              <a:rPr lang="en-US" b="1" dirty="0">
                <a:solidFill>
                  <a:schemeClr val="tx1"/>
                </a:solidFill>
                <a:latin typeface="Calibri" panose="020F0502020204030204" pitchFamily="34" charset="0"/>
                <a:cs typeface="Calibri" panose="020F0502020204030204" pitchFamily="34" charset="0"/>
              </a:rPr>
              <a:t>Y </a:t>
            </a:r>
            <a:r>
              <a:rPr lang="en-US" dirty="0">
                <a:solidFill>
                  <a:schemeClr val="tx1"/>
                </a:solidFill>
                <a:latin typeface="Calibri" panose="020F0502020204030204" pitchFamily="34" charset="0"/>
                <a:cs typeface="Calibri" panose="020F0502020204030204" pitchFamily="34" charset="0"/>
              </a:rPr>
              <a:t>to</a:t>
            </a:r>
            <a:r>
              <a:rPr lang="en-US" b="1"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Accept All items</a:t>
            </a:r>
          </a:p>
          <a:p>
            <a:pPr marL="0" lvl="0" indent="0">
              <a:lnSpc>
                <a:spcPct val="100000"/>
              </a:lnSpc>
              <a:buClr>
                <a:srgbClr val="B31166"/>
              </a:buClr>
              <a:buNone/>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lvl="0" indent="0">
              <a:lnSpc>
                <a:spcPct val="100000"/>
              </a:lnSpc>
              <a:buClr>
                <a:srgbClr val="B31166"/>
              </a:buClr>
              <a:buNone/>
              <a:defRPr/>
            </a:pPr>
            <a:endParaRPr lang="en-US" b="1" dirty="0">
              <a:solidFill>
                <a:prstClr val="white"/>
              </a:solidFill>
              <a:latin typeface="Century Gothic" panose="020B0502020202020204"/>
            </a:endParaRPr>
          </a:p>
          <a:p>
            <a:pPr marL="0" lvl="0" indent="0">
              <a:lnSpc>
                <a:spcPct val="100000"/>
              </a:lnSpc>
              <a:buClr>
                <a:srgbClr val="B31166"/>
              </a:buClr>
              <a:buNone/>
              <a:defRPr/>
            </a:pPr>
            <a:endParaRPr kumimoji="0" lang="en-US" sz="18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
        <p:nvSpPr>
          <p:cNvPr id="5" name="Content Placeholder 4"/>
          <p:cNvSpPr>
            <a:spLocks noGrp="1"/>
          </p:cNvSpPr>
          <p:nvPr>
            <p:ph sz="half" idx="2"/>
          </p:nvPr>
        </p:nvSpPr>
        <p:spPr>
          <a:xfrm>
            <a:off x="750454" y="1517655"/>
            <a:ext cx="5181600" cy="4351338"/>
          </a:xfrm>
          <a:ln>
            <a:solidFill>
              <a:schemeClr val="accent1"/>
            </a:solidFill>
          </a:ln>
        </p:spPr>
        <p:txBody>
          <a:bodyPr>
            <a:normAutofit fontScale="92500" lnSpcReduction="20000"/>
          </a:bodyPr>
          <a:lstStyle/>
          <a:p>
            <a:pPr marL="0" lvl="0" indent="0" defTabSz="457200">
              <a:lnSpc>
                <a:spcPct val="100000"/>
              </a:lnSpc>
              <a:buClr>
                <a:srgbClr val="B31166"/>
              </a:buClr>
              <a:buSzPct val="80000"/>
              <a:buNone/>
              <a:defRPr/>
            </a:pPr>
            <a:r>
              <a:rPr lang="en-US" dirty="0">
                <a:latin typeface="Calibri" panose="020F0502020204030204" pitchFamily="34" charset="0"/>
                <a:cs typeface="Calibri" panose="020F0502020204030204" pitchFamily="34" charset="0"/>
              </a:rPr>
              <a:t>The PORC screen is used to receive all goods and services. </a:t>
            </a:r>
          </a:p>
          <a:p>
            <a:pPr marL="514350" lvl="0" indent="-514350" defTabSz="457200">
              <a:lnSpc>
                <a:spcPct val="100000"/>
              </a:lnSpc>
              <a:buSzPct val="80000"/>
              <a:buFont typeface="+mj-lt"/>
              <a:buAutoNum type="arabicPeriod"/>
              <a:defRPr/>
            </a:pPr>
            <a:r>
              <a:rPr lang="en-US" b="1" u="sng" dirty="0">
                <a:latin typeface="Calibri" panose="020F0502020204030204" pitchFamily="34" charset="0"/>
                <a:cs typeface="Calibri" panose="020F0502020204030204" pitchFamily="34" charset="0"/>
              </a:rPr>
              <a:t>Date Received</a:t>
            </a:r>
            <a:r>
              <a:rPr lang="en-US" dirty="0">
                <a:latin typeface="Calibri" panose="020F0502020204030204" pitchFamily="34" charset="0"/>
                <a:cs typeface="Calibri" panose="020F0502020204030204" pitchFamily="34" charset="0"/>
              </a:rPr>
              <a:t>: Enter the exact date the goods were received</a:t>
            </a:r>
          </a:p>
          <a:p>
            <a:pPr marL="514350" lvl="0" indent="-514350" defTabSz="457200">
              <a:lnSpc>
                <a:spcPct val="100000"/>
              </a:lnSpc>
              <a:buSzPct val="80000"/>
              <a:buFont typeface="+mj-lt"/>
              <a:buAutoNum type="arabicPeriod"/>
              <a:defRPr/>
            </a:pPr>
            <a:r>
              <a:rPr lang="en-US" b="1" u="sng" dirty="0">
                <a:latin typeface="Calibri" panose="020F0502020204030204" pitchFamily="34" charset="0"/>
                <a:cs typeface="Calibri" panose="020F0502020204030204" pitchFamily="34" charset="0"/>
              </a:rPr>
              <a:t>Packing Slip No</a:t>
            </a:r>
            <a:r>
              <a:rPr lang="en-US" dirty="0">
                <a:latin typeface="Calibri" panose="020F0502020204030204" pitchFamily="34" charset="0"/>
                <a:cs typeface="Calibri" panose="020F0502020204030204" pitchFamily="34" charset="0"/>
              </a:rPr>
              <a:t>: Enter the packing slip number or type “</a:t>
            </a:r>
            <a:r>
              <a:rPr lang="en-US" b="1" dirty="0">
                <a:latin typeface="Calibri" panose="020F0502020204030204" pitchFamily="34" charset="0"/>
                <a:cs typeface="Calibri" panose="020F0502020204030204" pitchFamily="34" charset="0"/>
              </a:rPr>
              <a:t>None</a:t>
            </a:r>
            <a:r>
              <a:rPr lang="en-US" dirty="0">
                <a:latin typeface="Calibri" panose="020F0502020204030204" pitchFamily="34" charset="0"/>
                <a:cs typeface="Calibri" panose="020F0502020204030204" pitchFamily="34" charset="0"/>
              </a:rPr>
              <a:t>”</a:t>
            </a:r>
          </a:p>
          <a:p>
            <a:endParaRPr lang="en-US" dirty="0"/>
          </a:p>
        </p:txBody>
      </p:sp>
      <p:sp>
        <p:nvSpPr>
          <p:cNvPr id="8" name="Hexagon 7"/>
          <p:cNvSpPr/>
          <p:nvPr/>
        </p:nvSpPr>
        <p:spPr>
          <a:xfrm>
            <a:off x="10495687" y="150230"/>
            <a:ext cx="1296841" cy="979498"/>
          </a:xfrm>
          <a:prstGeom prst="hexagon">
            <a:avLst/>
          </a:prstGeom>
          <a:solidFill>
            <a:srgbClr val="FF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STOP</a:t>
            </a:r>
          </a:p>
        </p:txBody>
      </p:sp>
    </p:spTree>
    <p:extLst>
      <p:ext uri="{BB962C8B-B14F-4D97-AF65-F5344CB8AC3E}">
        <p14:creationId xmlns:p14="http://schemas.microsoft.com/office/powerpoint/2010/main" val="287869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A023-21F6-224B-6AD9-41DF2CE647E9}"/>
              </a:ext>
            </a:extLst>
          </p:cNvPr>
          <p:cNvSpPr>
            <a:spLocks noGrp="1"/>
          </p:cNvSpPr>
          <p:nvPr>
            <p:ph type="title"/>
          </p:nvPr>
        </p:nvSpPr>
        <p:spPr/>
        <p:txBody>
          <a:bodyPr/>
          <a:lstStyle/>
          <a:p>
            <a:r>
              <a:rPr lang="en-US" sz="4400" b="1" dirty="0"/>
              <a:t>General Accounting - AP</a:t>
            </a:r>
            <a:endParaRPr lang="en-US" dirty="0"/>
          </a:p>
        </p:txBody>
      </p:sp>
      <p:sp>
        <p:nvSpPr>
          <p:cNvPr id="5" name="Content Placeholder 4">
            <a:extLst>
              <a:ext uri="{FF2B5EF4-FFF2-40B4-BE49-F238E27FC236}">
                <a16:creationId xmlns:a16="http://schemas.microsoft.com/office/drawing/2014/main" id="{8D080AF8-D576-ED8D-A4FC-B414A36EAC55}"/>
              </a:ext>
            </a:extLst>
          </p:cNvPr>
          <p:cNvSpPr>
            <a:spLocks noGrp="1"/>
          </p:cNvSpPr>
          <p:nvPr>
            <p:ph idx="1"/>
          </p:nvPr>
        </p:nvSpPr>
        <p:spPr>
          <a:xfrm>
            <a:off x="909221" y="1355109"/>
            <a:ext cx="10515600" cy="4351338"/>
          </a:xfrm>
        </p:spPr>
        <p:txBody>
          <a:bodyPr>
            <a:normAutofit fontScale="70000" lnSpcReduction="20000"/>
          </a:bodyPr>
          <a:lstStyle/>
          <a:p>
            <a:pPr marL="0" indent="0">
              <a:buNone/>
            </a:pPr>
            <a:r>
              <a:rPr lang="en-US" dirty="0"/>
              <a:t>		Major areas of responsibility include but are not limited to:</a:t>
            </a:r>
          </a:p>
          <a:p>
            <a:endParaRPr lang="en-US" dirty="0"/>
          </a:p>
          <a:p>
            <a:r>
              <a:rPr lang="en-US" dirty="0"/>
              <a:t>Auditing, vouching and paying invoices against a Purchase Order or Blanket Purchase Order</a:t>
            </a:r>
          </a:p>
          <a:p>
            <a:endParaRPr lang="en-US" dirty="0"/>
          </a:p>
          <a:p>
            <a:r>
              <a:rPr lang="en-US" dirty="0"/>
              <a:t>Auditing the expense within University Policy guidelines e.g. Travel policy</a:t>
            </a:r>
          </a:p>
          <a:p>
            <a:endParaRPr lang="en-US" dirty="0"/>
          </a:p>
          <a:p>
            <a:r>
              <a:rPr lang="en-US" dirty="0"/>
              <a:t>Ensuring the person approving payment has signing authority, for example invoices over $100,000 need VP approval</a:t>
            </a:r>
          </a:p>
          <a:p>
            <a:endParaRPr lang="en-US" dirty="0"/>
          </a:p>
          <a:p>
            <a:r>
              <a:rPr lang="en-US" dirty="0"/>
              <a:t>Processing vendor check runs in a timely and accurate manner (every Thursday)</a:t>
            </a:r>
          </a:p>
          <a:p>
            <a:endParaRPr lang="en-US" dirty="0"/>
          </a:p>
          <a:p>
            <a:r>
              <a:rPr lang="en-US" dirty="0"/>
              <a:t>Work closely with partner Wells Fargo for payment processing and vendor maintenance</a:t>
            </a:r>
          </a:p>
          <a:p>
            <a:pPr marL="0" indent="0">
              <a:buNone/>
            </a:pPr>
            <a:endParaRPr lang="en-US" dirty="0"/>
          </a:p>
        </p:txBody>
      </p:sp>
    </p:spTree>
    <p:extLst>
      <p:ext uri="{BB962C8B-B14F-4D97-AF65-F5344CB8AC3E}">
        <p14:creationId xmlns:p14="http://schemas.microsoft.com/office/powerpoint/2010/main" val="1155354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C65F-330E-9F6E-CEC0-46BE65B9FC71}"/>
              </a:ext>
            </a:extLst>
          </p:cNvPr>
          <p:cNvSpPr>
            <a:spLocks noGrp="1"/>
          </p:cNvSpPr>
          <p:nvPr>
            <p:ph type="title"/>
          </p:nvPr>
        </p:nvSpPr>
        <p:spPr/>
        <p:txBody>
          <a:bodyPr/>
          <a:lstStyle/>
          <a:p>
            <a:r>
              <a:rPr lang="en-US" b="1" dirty="0"/>
              <a:t>Check run process</a:t>
            </a:r>
            <a:br>
              <a:rPr lang="en-US" dirty="0"/>
            </a:br>
            <a:endParaRPr lang="en-US" dirty="0"/>
          </a:p>
        </p:txBody>
      </p:sp>
      <p:graphicFrame>
        <p:nvGraphicFramePr>
          <p:cNvPr id="5" name="Content Placeholder 1">
            <a:extLst>
              <a:ext uri="{FF2B5EF4-FFF2-40B4-BE49-F238E27FC236}">
                <a16:creationId xmlns:a16="http://schemas.microsoft.com/office/drawing/2014/main" id="{B62F529C-CB60-DA9A-4506-60EB9E5C3F0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698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1B41-A3B7-A936-3AF4-9B4D7E78FB5B}"/>
              </a:ext>
            </a:extLst>
          </p:cNvPr>
          <p:cNvSpPr>
            <a:spLocks noGrp="1"/>
          </p:cNvSpPr>
          <p:nvPr>
            <p:ph type="title"/>
          </p:nvPr>
        </p:nvSpPr>
        <p:spPr/>
        <p:txBody>
          <a:bodyPr/>
          <a:lstStyle/>
          <a:p>
            <a:r>
              <a:rPr lang="en-US" b="1" dirty="0"/>
              <a:t>Invoices</a:t>
            </a:r>
          </a:p>
        </p:txBody>
      </p:sp>
      <p:sp>
        <p:nvSpPr>
          <p:cNvPr id="3" name="Content Placeholder 2">
            <a:extLst>
              <a:ext uri="{FF2B5EF4-FFF2-40B4-BE49-F238E27FC236}">
                <a16:creationId xmlns:a16="http://schemas.microsoft.com/office/drawing/2014/main" id="{205DA5EB-7900-061B-9D34-E0627497E05E}"/>
              </a:ext>
            </a:extLst>
          </p:cNvPr>
          <p:cNvSpPr>
            <a:spLocks noGrp="1"/>
          </p:cNvSpPr>
          <p:nvPr>
            <p:ph idx="1"/>
          </p:nvPr>
        </p:nvSpPr>
        <p:spPr>
          <a:xfrm>
            <a:off x="838200" y="1319598"/>
            <a:ext cx="10515600" cy="4351338"/>
          </a:xfrm>
        </p:spPr>
        <p:txBody>
          <a:bodyPr>
            <a:normAutofit fontScale="70000" lnSpcReduction="20000"/>
          </a:bodyPr>
          <a:lstStyle/>
          <a:p>
            <a:r>
              <a:rPr lang="en-US" dirty="0"/>
              <a:t>Document required for payment by Accounts Payable</a:t>
            </a:r>
          </a:p>
          <a:p>
            <a:r>
              <a:rPr lang="en-US" dirty="0"/>
              <a:t>Must be the original document(PDF accepted by e-mail)</a:t>
            </a:r>
          </a:p>
          <a:p>
            <a:r>
              <a:rPr lang="en-US" dirty="0"/>
              <a:t>AP can’t process payment on a quote or confirmation order</a:t>
            </a:r>
          </a:p>
          <a:p>
            <a:r>
              <a:rPr lang="en-US" dirty="0"/>
              <a:t>To expedite payment please submit all invoices to acctspay@kean.edu with a copy of your purchase order</a:t>
            </a:r>
          </a:p>
          <a:p>
            <a:r>
              <a:rPr lang="en-US" dirty="0"/>
              <a:t>University payment policy is 30 days from date of invoice or date of service is rendered; policy written on the back of the PO</a:t>
            </a:r>
          </a:p>
          <a:p>
            <a:r>
              <a:rPr lang="en-US" dirty="0"/>
              <a:t>Payments are processed to vendors every Thursday</a:t>
            </a:r>
          </a:p>
          <a:p>
            <a:r>
              <a:rPr lang="en-US" dirty="0"/>
              <a:t>The invoice number should be unique, in order to avoid double payment do not send invoice to AP twice </a:t>
            </a:r>
          </a:p>
          <a:p>
            <a:r>
              <a:rPr lang="en-US" dirty="0"/>
              <a:t>Invoices must have an invoice date, number, amount, and a brief description of goods/services</a:t>
            </a:r>
          </a:p>
          <a:p>
            <a:r>
              <a:rPr lang="en-US" dirty="0"/>
              <a:t>Invoices received by Accounts Payable and accepted in Ellucian/Colleague by 12:00 noon on Monday, will be included in the next check run on the following Thursday. </a:t>
            </a:r>
          </a:p>
          <a:p>
            <a:endParaRPr lang="en-US" dirty="0"/>
          </a:p>
        </p:txBody>
      </p:sp>
    </p:spTree>
    <p:extLst>
      <p:ext uri="{BB962C8B-B14F-4D97-AF65-F5344CB8AC3E}">
        <p14:creationId xmlns:p14="http://schemas.microsoft.com/office/powerpoint/2010/main" val="232831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911E-9859-47C4-86E0-12DFC4416B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34774EE-CB91-4C81-B091-2F0594DCF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 y="-23961"/>
            <a:ext cx="12234597" cy="6881961"/>
          </a:xfrm>
        </p:spPr>
      </p:pic>
      <p:sp>
        <p:nvSpPr>
          <p:cNvPr id="6" name="TextBox 5">
            <a:extLst>
              <a:ext uri="{FF2B5EF4-FFF2-40B4-BE49-F238E27FC236}">
                <a16:creationId xmlns:a16="http://schemas.microsoft.com/office/drawing/2014/main" id="{AB4D6A02-C190-42A9-8B47-CC77857FE625}"/>
              </a:ext>
            </a:extLst>
          </p:cNvPr>
          <p:cNvSpPr txBox="1"/>
          <p:nvPr/>
        </p:nvSpPr>
        <p:spPr>
          <a:xfrm>
            <a:off x="430306" y="236668"/>
            <a:ext cx="11295529" cy="769441"/>
          </a:xfrm>
          <a:prstGeom prst="rect">
            <a:avLst/>
          </a:prstGeom>
          <a:noFill/>
        </p:spPr>
        <p:txBody>
          <a:bodyPr wrap="square" rtlCol="0">
            <a:spAutoFit/>
          </a:bodyPr>
          <a:lstStyle/>
          <a:p>
            <a:pPr algn="ctr"/>
            <a:r>
              <a:rPr lang="en-US" sz="4400" b="1" dirty="0">
                <a:latin typeface="+mj-lt"/>
              </a:rPr>
              <a:t>Budget Self Service – How to view a cost center?</a:t>
            </a:r>
          </a:p>
        </p:txBody>
      </p:sp>
      <p:pic>
        <p:nvPicPr>
          <p:cNvPr id="3" name="Picture 2">
            <a:extLst>
              <a:ext uri="{FF2B5EF4-FFF2-40B4-BE49-F238E27FC236}">
                <a16:creationId xmlns:a16="http://schemas.microsoft.com/office/drawing/2014/main" id="{5BE4A95D-F725-4313-A572-35E668BD1292}"/>
              </a:ext>
            </a:extLst>
          </p:cNvPr>
          <p:cNvPicPr>
            <a:picLocks noChangeAspect="1"/>
          </p:cNvPicPr>
          <p:nvPr/>
        </p:nvPicPr>
        <p:blipFill>
          <a:blip r:embed="rId3"/>
          <a:stretch>
            <a:fillRect/>
          </a:stretch>
        </p:blipFill>
        <p:spPr>
          <a:xfrm>
            <a:off x="682364" y="944554"/>
            <a:ext cx="10868809" cy="3959762"/>
          </a:xfrm>
          <a:prstGeom prst="rect">
            <a:avLst/>
          </a:prstGeom>
        </p:spPr>
      </p:pic>
      <p:sp>
        <p:nvSpPr>
          <p:cNvPr id="4" name="TextBox 3">
            <a:extLst>
              <a:ext uri="{FF2B5EF4-FFF2-40B4-BE49-F238E27FC236}">
                <a16:creationId xmlns:a16="http://schemas.microsoft.com/office/drawing/2014/main" id="{A8528F7D-73C1-4C2C-8C09-B2FA6565404B}"/>
              </a:ext>
            </a:extLst>
          </p:cNvPr>
          <p:cNvSpPr txBox="1"/>
          <p:nvPr/>
        </p:nvSpPr>
        <p:spPr>
          <a:xfrm>
            <a:off x="290456" y="4980791"/>
            <a:ext cx="11295529" cy="365760"/>
          </a:xfrm>
          <a:prstGeom prst="rect">
            <a:avLst/>
          </a:prstGeom>
          <a:noFill/>
        </p:spPr>
        <p:txBody>
          <a:bodyPr wrap="square" rtlCol="0">
            <a:spAutoFit/>
          </a:bodyPr>
          <a:lstStyle/>
          <a:p>
            <a:r>
              <a:rPr lang="en-US" dirty="0"/>
              <a:t>Clicking into the cost center you can view by object, and drill down to PO and requisition.</a:t>
            </a:r>
          </a:p>
        </p:txBody>
      </p:sp>
      <p:pic>
        <p:nvPicPr>
          <p:cNvPr id="7" name="Picture 6">
            <a:extLst>
              <a:ext uri="{FF2B5EF4-FFF2-40B4-BE49-F238E27FC236}">
                <a16:creationId xmlns:a16="http://schemas.microsoft.com/office/drawing/2014/main" id="{8372DD69-F9CC-49A4-A093-14350F09DFCC}"/>
              </a:ext>
            </a:extLst>
          </p:cNvPr>
          <p:cNvPicPr>
            <a:picLocks noChangeAspect="1"/>
          </p:cNvPicPr>
          <p:nvPr/>
        </p:nvPicPr>
        <p:blipFill>
          <a:blip r:embed="rId4"/>
          <a:stretch>
            <a:fillRect/>
          </a:stretch>
        </p:blipFill>
        <p:spPr>
          <a:xfrm>
            <a:off x="7453948" y="3733622"/>
            <a:ext cx="597460" cy="335309"/>
          </a:xfrm>
          <a:prstGeom prst="rect">
            <a:avLst/>
          </a:prstGeom>
        </p:spPr>
      </p:pic>
      <p:cxnSp>
        <p:nvCxnSpPr>
          <p:cNvPr id="9" name="Straight Arrow Connector 8">
            <a:extLst>
              <a:ext uri="{FF2B5EF4-FFF2-40B4-BE49-F238E27FC236}">
                <a16:creationId xmlns:a16="http://schemas.microsoft.com/office/drawing/2014/main" id="{03C352BF-882D-4C0F-B0BA-3B14ADE3B43D}"/>
              </a:ext>
            </a:extLst>
          </p:cNvPr>
          <p:cNvCxnSpPr/>
          <p:nvPr/>
        </p:nvCxnSpPr>
        <p:spPr>
          <a:xfrm flipV="1">
            <a:off x="8003689" y="2495774"/>
            <a:ext cx="279699" cy="12378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A8D3FF-ED64-4539-BFE8-B35BDB831274}"/>
              </a:ext>
            </a:extLst>
          </p:cNvPr>
          <p:cNvSpPr txBox="1"/>
          <p:nvPr/>
        </p:nvSpPr>
        <p:spPr>
          <a:xfrm>
            <a:off x="7175350" y="1972554"/>
            <a:ext cx="2216076" cy="523220"/>
          </a:xfrm>
          <a:prstGeom prst="rect">
            <a:avLst/>
          </a:prstGeom>
          <a:noFill/>
        </p:spPr>
        <p:txBody>
          <a:bodyPr wrap="square" rtlCol="0">
            <a:spAutoFit/>
          </a:bodyPr>
          <a:lstStyle/>
          <a:p>
            <a:r>
              <a:rPr lang="en-US" sz="1400" b="1" dirty="0">
                <a:solidFill>
                  <a:srgbClr val="FF0000"/>
                </a:solidFill>
              </a:rPr>
              <a:t>You can drill to see this PO holding the encumbrance</a:t>
            </a:r>
          </a:p>
        </p:txBody>
      </p:sp>
    </p:spTree>
    <p:extLst>
      <p:ext uri="{BB962C8B-B14F-4D97-AF65-F5344CB8AC3E}">
        <p14:creationId xmlns:p14="http://schemas.microsoft.com/office/powerpoint/2010/main" val="507028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93CA-1577-AF51-2332-9CA66EC7ABB6}"/>
              </a:ext>
            </a:extLst>
          </p:cNvPr>
          <p:cNvSpPr>
            <a:spLocks noGrp="1"/>
          </p:cNvSpPr>
          <p:nvPr>
            <p:ph type="title"/>
          </p:nvPr>
        </p:nvSpPr>
        <p:spPr/>
        <p:txBody>
          <a:bodyPr/>
          <a:lstStyle/>
          <a:p>
            <a:r>
              <a:rPr lang="en-US" b="1" dirty="0"/>
              <a:t>Payment on a Purchase Order</a:t>
            </a:r>
            <a:br>
              <a:rPr lang="en-US" dirty="0"/>
            </a:br>
            <a:endParaRPr lang="en-US" dirty="0"/>
          </a:p>
        </p:txBody>
      </p:sp>
      <p:sp>
        <p:nvSpPr>
          <p:cNvPr id="3" name="Content Placeholder 2">
            <a:extLst>
              <a:ext uri="{FF2B5EF4-FFF2-40B4-BE49-F238E27FC236}">
                <a16:creationId xmlns:a16="http://schemas.microsoft.com/office/drawing/2014/main" id="{F12DF2FF-5CE8-0D2A-19E7-6F658A79B501}"/>
              </a:ext>
            </a:extLst>
          </p:cNvPr>
          <p:cNvSpPr>
            <a:spLocks noGrp="1"/>
          </p:cNvSpPr>
          <p:nvPr>
            <p:ph idx="1"/>
          </p:nvPr>
        </p:nvSpPr>
        <p:spPr>
          <a:xfrm>
            <a:off x="1006876" y="1142045"/>
            <a:ext cx="10515600" cy="4351338"/>
          </a:xfrm>
        </p:spPr>
        <p:txBody>
          <a:bodyPr>
            <a:normAutofit fontScale="92500" lnSpcReduction="10000"/>
          </a:bodyPr>
          <a:lstStyle/>
          <a:p>
            <a:r>
              <a:rPr lang="en-US" dirty="0"/>
              <a:t>AP processes approximately 6,000 POs payments yearly</a:t>
            </a:r>
          </a:p>
          <a:p>
            <a:r>
              <a:rPr lang="en-US" dirty="0"/>
              <a:t>Once goods and/or services are received, accept your PO using PORC</a:t>
            </a:r>
          </a:p>
          <a:p>
            <a:r>
              <a:rPr lang="en-US" dirty="0"/>
              <a:t>AP runs a daily report to get all accepted POs to be processed for payment</a:t>
            </a:r>
          </a:p>
          <a:p>
            <a:r>
              <a:rPr lang="en-US" dirty="0"/>
              <a:t>AP matches PO with invoices and vouchers daily </a:t>
            </a:r>
          </a:p>
          <a:p>
            <a:r>
              <a:rPr lang="en-US" dirty="0"/>
              <a:t>If AP does not have an invoice payment can’t be processed</a:t>
            </a:r>
          </a:p>
          <a:p>
            <a:r>
              <a:rPr lang="en-US" dirty="0"/>
              <a:t>After AP receives the invoice AP will voucher and cut a check  </a:t>
            </a:r>
          </a:p>
          <a:p>
            <a:r>
              <a:rPr lang="en-US" dirty="0"/>
              <a:t>All accepted Pos (with invoice) are vouchered within 5 days and turned PO status to “invoiced” and “paid” after check is cut</a:t>
            </a:r>
          </a:p>
          <a:p>
            <a:r>
              <a:rPr lang="en-US" dirty="0"/>
              <a:t>Invoices for POs do not need signature</a:t>
            </a:r>
          </a:p>
          <a:p>
            <a:r>
              <a:rPr lang="en-US" dirty="0"/>
              <a:t>The cut off date to include on Thursday check run is Monday at Noon</a:t>
            </a:r>
          </a:p>
          <a:p>
            <a:endParaRPr lang="en-US" dirty="0"/>
          </a:p>
          <a:p>
            <a:endParaRPr lang="en-US" dirty="0"/>
          </a:p>
        </p:txBody>
      </p:sp>
    </p:spTree>
    <p:extLst>
      <p:ext uri="{BB962C8B-B14F-4D97-AF65-F5344CB8AC3E}">
        <p14:creationId xmlns:p14="http://schemas.microsoft.com/office/powerpoint/2010/main" val="2108377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8109-5619-7265-1B02-5966EE1F2645}"/>
              </a:ext>
            </a:extLst>
          </p:cNvPr>
          <p:cNvSpPr>
            <a:spLocks noGrp="1"/>
          </p:cNvSpPr>
          <p:nvPr>
            <p:ph type="title"/>
          </p:nvPr>
        </p:nvSpPr>
        <p:spPr/>
        <p:txBody>
          <a:bodyPr/>
          <a:lstStyle/>
          <a:p>
            <a:r>
              <a:rPr lang="en-US" b="1" dirty="0"/>
              <a:t>Payment on a Blanket Purchase Order</a:t>
            </a:r>
            <a:br>
              <a:rPr lang="en-US" dirty="0"/>
            </a:br>
            <a:endParaRPr lang="en-US" dirty="0"/>
          </a:p>
        </p:txBody>
      </p:sp>
      <p:sp>
        <p:nvSpPr>
          <p:cNvPr id="3" name="Content Placeholder 2">
            <a:extLst>
              <a:ext uri="{FF2B5EF4-FFF2-40B4-BE49-F238E27FC236}">
                <a16:creationId xmlns:a16="http://schemas.microsoft.com/office/drawing/2014/main" id="{5A814DC4-4810-3D93-2873-7BDCA75EC450}"/>
              </a:ext>
            </a:extLst>
          </p:cNvPr>
          <p:cNvSpPr>
            <a:spLocks noGrp="1"/>
          </p:cNvSpPr>
          <p:nvPr>
            <p:ph idx="1"/>
          </p:nvPr>
        </p:nvSpPr>
        <p:spPr>
          <a:xfrm>
            <a:off x="1193306" y="1399497"/>
            <a:ext cx="10515600" cy="4351338"/>
          </a:xfrm>
        </p:spPr>
        <p:txBody>
          <a:bodyPr>
            <a:normAutofit fontScale="92500" lnSpcReduction="10000"/>
          </a:bodyPr>
          <a:lstStyle/>
          <a:p>
            <a:r>
              <a:rPr lang="en-US" dirty="0"/>
              <a:t>About 1,500 BPOs are issued each year</a:t>
            </a:r>
          </a:p>
          <a:p>
            <a:r>
              <a:rPr lang="en-US" dirty="0"/>
              <a:t>Multiple payments can be made on a BPO</a:t>
            </a:r>
          </a:p>
          <a:p>
            <a:r>
              <a:rPr lang="en-US" dirty="0"/>
              <a:t>A BPO is used during the Fiscal Year; for example</a:t>
            </a:r>
          </a:p>
          <a:p>
            <a:pPr marL="0" indent="0">
              <a:buNone/>
            </a:pPr>
            <a:r>
              <a:rPr lang="en-US" dirty="0"/>
              <a:t>	FY 2022 runs from 7/01/XX – 6/30/XX</a:t>
            </a:r>
          </a:p>
          <a:p>
            <a:r>
              <a:rPr lang="en-US" dirty="0"/>
              <a:t>All invoices submitted for BPOs must have an approved signature</a:t>
            </a:r>
          </a:p>
          <a:p>
            <a:r>
              <a:rPr lang="en-US" dirty="0"/>
              <a:t>To view status of payments for BPOs, use BINQ </a:t>
            </a:r>
          </a:p>
          <a:p>
            <a:r>
              <a:rPr lang="en-US" dirty="0"/>
              <a:t>Select the box next to “Vouchers” to view dates of payments and check numbers </a:t>
            </a:r>
          </a:p>
          <a:p>
            <a:r>
              <a:rPr lang="en-US" dirty="0"/>
              <a:t>Can be used for Blanket Travel “BT” and Blanket Student Travel “BST” as well</a:t>
            </a:r>
          </a:p>
          <a:p>
            <a:endParaRPr lang="en-US" dirty="0"/>
          </a:p>
        </p:txBody>
      </p:sp>
    </p:spTree>
    <p:extLst>
      <p:ext uri="{BB962C8B-B14F-4D97-AF65-F5344CB8AC3E}">
        <p14:creationId xmlns:p14="http://schemas.microsoft.com/office/powerpoint/2010/main" val="601539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B1C1-AEF5-DE15-5A48-5220B183496B}"/>
              </a:ext>
            </a:extLst>
          </p:cNvPr>
          <p:cNvSpPr>
            <a:spLocks noGrp="1"/>
          </p:cNvSpPr>
          <p:nvPr>
            <p:ph type="title"/>
          </p:nvPr>
        </p:nvSpPr>
        <p:spPr/>
        <p:txBody>
          <a:bodyPr/>
          <a:lstStyle/>
          <a:p>
            <a:r>
              <a:rPr lang="en-US" b="1" dirty="0"/>
              <a:t>Wells Fargo</a:t>
            </a:r>
            <a:br>
              <a:rPr lang="en-US" dirty="0"/>
            </a:br>
            <a:endParaRPr lang="en-US" dirty="0"/>
          </a:p>
        </p:txBody>
      </p:sp>
      <p:sp>
        <p:nvSpPr>
          <p:cNvPr id="3" name="Content Placeholder 2">
            <a:extLst>
              <a:ext uri="{FF2B5EF4-FFF2-40B4-BE49-F238E27FC236}">
                <a16:creationId xmlns:a16="http://schemas.microsoft.com/office/drawing/2014/main" id="{71506893-0E2B-0789-BA99-9FAAE4CEC9BF}"/>
              </a:ext>
            </a:extLst>
          </p:cNvPr>
          <p:cNvSpPr>
            <a:spLocks noGrp="1"/>
          </p:cNvSpPr>
          <p:nvPr>
            <p:ph idx="1"/>
          </p:nvPr>
        </p:nvSpPr>
        <p:spPr>
          <a:xfrm>
            <a:off x="953610" y="1253331"/>
            <a:ext cx="10515600" cy="4351338"/>
          </a:xfrm>
        </p:spPr>
        <p:txBody>
          <a:bodyPr>
            <a:normAutofit fontScale="92500" lnSpcReduction="20000"/>
          </a:bodyPr>
          <a:lstStyle/>
          <a:p>
            <a:r>
              <a:rPr lang="en-US" dirty="0"/>
              <a:t>Wells Fargo (WF) processes payments prepared by Kean AP</a:t>
            </a:r>
          </a:p>
          <a:p>
            <a:r>
              <a:rPr lang="en-US" dirty="0"/>
              <a:t>Paper Checks – printed &amp; mailed by WF directly to vendors</a:t>
            </a:r>
          </a:p>
          <a:p>
            <a:r>
              <a:rPr lang="en-US" dirty="0"/>
              <a:t>Credit Card – email notification sent to vendors for them to process payment-no fees are paid</a:t>
            </a:r>
          </a:p>
          <a:p>
            <a:r>
              <a:rPr lang="en-US" dirty="0"/>
              <a:t>ACH – electronic payment sent to vendors; banking data maintained by WF</a:t>
            </a:r>
          </a:p>
          <a:p>
            <a:r>
              <a:rPr lang="en-US" dirty="0"/>
              <a:t>Enrollment – is currently ongoing on an as needed basis</a:t>
            </a:r>
          </a:p>
          <a:p>
            <a:r>
              <a:rPr lang="en-US" dirty="0"/>
              <a:t>By default vendors receive paper checks</a:t>
            </a:r>
          </a:p>
          <a:p>
            <a:r>
              <a:rPr lang="en-US" dirty="0"/>
              <a:t>Vendors choose to enroll in credit card or ACH payments and are set up by WF &amp; Kean AP  </a:t>
            </a:r>
          </a:p>
          <a:p>
            <a:r>
              <a:rPr lang="en-US" dirty="0"/>
              <a:t>If a vendor inquires about electronic payment, please send inquiry to </a:t>
            </a:r>
            <a:r>
              <a:rPr lang="en-US" b="1" dirty="0"/>
              <a:t>acctspay@kean.edu</a:t>
            </a:r>
          </a:p>
          <a:p>
            <a:endParaRPr lang="en-US" dirty="0"/>
          </a:p>
        </p:txBody>
      </p:sp>
    </p:spTree>
    <p:extLst>
      <p:ext uri="{BB962C8B-B14F-4D97-AF65-F5344CB8AC3E}">
        <p14:creationId xmlns:p14="http://schemas.microsoft.com/office/powerpoint/2010/main" val="1651796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3141-F11F-2760-E270-C936D7840498}"/>
              </a:ext>
            </a:extLst>
          </p:cNvPr>
          <p:cNvSpPr>
            <a:spLocks noGrp="1"/>
          </p:cNvSpPr>
          <p:nvPr>
            <p:ph type="title"/>
          </p:nvPr>
        </p:nvSpPr>
        <p:spPr/>
        <p:txBody>
          <a:bodyPr/>
          <a:lstStyle/>
          <a:p>
            <a:r>
              <a:rPr lang="en-US" b="1" dirty="0"/>
              <a:t>Checks In House</a:t>
            </a:r>
          </a:p>
        </p:txBody>
      </p:sp>
      <p:sp>
        <p:nvSpPr>
          <p:cNvPr id="3" name="Content Placeholder 2">
            <a:extLst>
              <a:ext uri="{FF2B5EF4-FFF2-40B4-BE49-F238E27FC236}">
                <a16:creationId xmlns:a16="http://schemas.microsoft.com/office/drawing/2014/main" id="{7C75261F-CFA1-BCD8-24A5-50483CD5FFC2}"/>
              </a:ext>
            </a:extLst>
          </p:cNvPr>
          <p:cNvSpPr>
            <a:spLocks noGrp="1"/>
          </p:cNvSpPr>
          <p:nvPr>
            <p:ph idx="1"/>
          </p:nvPr>
        </p:nvSpPr>
        <p:spPr/>
        <p:txBody>
          <a:bodyPr/>
          <a:lstStyle/>
          <a:p>
            <a:r>
              <a:rPr lang="en-US" dirty="0"/>
              <a:t>Checks </a:t>
            </a:r>
            <a:r>
              <a:rPr lang="en-US" i="1" dirty="0"/>
              <a:t>cannot</a:t>
            </a:r>
            <a:r>
              <a:rPr lang="en-US" dirty="0"/>
              <a:t> be picked up in the Accounts Payable Dept.</a:t>
            </a:r>
          </a:p>
          <a:p>
            <a:endParaRPr lang="en-US" dirty="0"/>
          </a:p>
          <a:p>
            <a:r>
              <a:rPr lang="en-US" b="1" dirty="0"/>
              <a:t>Exceptions</a:t>
            </a:r>
          </a:p>
          <a:p>
            <a:pPr marL="514350" indent="-514350">
              <a:buFont typeface="+mj-lt"/>
              <a:buAutoNum type="arabicPeriod"/>
            </a:pPr>
            <a:r>
              <a:rPr lang="en-US" dirty="0"/>
              <a:t>Permit fees which need to be included with the permit request</a:t>
            </a:r>
          </a:p>
          <a:p>
            <a:pPr marL="514350" indent="-514350">
              <a:buFont typeface="+mj-lt"/>
              <a:buAutoNum type="arabicPeriod"/>
            </a:pPr>
            <a:r>
              <a:rPr lang="en-US" dirty="0"/>
              <a:t>Application fees which need to be mailed with an application</a:t>
            </a:r>
          </a:p>
          <a:p>
            <a:pPr marL="514350" indent="-514350">
              <a:buFont typeface="+mj-lt"/>
              <a:buAutoNum type="arabicPeriod"/>
            </a:pPr>
            <a:r>
              <a:rPr lang="en-US" dirty="0"/>
              <a:t>Other exceptions as approved by the Director of the Office of General Accounting</a:t>
            </a:r>
          </a:p>
          <a:p>
            <a:endParaRPr lang="en-US" dirty="0"/>
          </a:p>
        </p:txBody>
      </p:sp>
    </p:spTree>
    <p:extLst>
      <p:ext uri="{BB962C8B-B14F-4D97-AF65-F5344CB8AC3E}">
        <p14:creationId xmlns:p14="http://schemas.microsoft.com/office/powerpoint/2010/main" val="4226779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95BB-70EC-2DA4-CB20-662C3EA9B24F}"/>
              </a:ext>
            </a:extLst>
          </p:cNvPr>
          <p:cNvSpPr>
            <a:spLocks noGrp="1"/>
          </p:cNvSpPr>
          <p:nvPr>
            <p:ph type="title"/>
          </p:nvPr>
        </p:nvSpPr>
        <p:spPr/>
        <p:txBody>
          <a:bodyPr/>
          <a:lstStyle/>
          <a:p>
            <a:r>
              <a:rPr lang="en-US" b="1" dirty="0"/>
              <a:t>General Accounting-AP</a:t>
            </a:r>
            <a:br>
              <a:rPr lang="en-US" dirty="0"/>
            </a:br>
            <a:endParaRPr lang="en-US" dirty="0"/>
          </a:p>
        </p:txBody>
      </p:sp>
      <p:sp>
        <p:nvSpPr>
          <p:cNvPr id="3" name="Content Placeholder 2">
            <a:extLst>
              <a:ext uri="{FF2B5EF4-FFF2-40B4-BE49-F238E27FC236}">
                <a16:creationId xmlns:a16="http://schemas.microsoft.com/office/drawing/2014/main" id="{4E4A2C46-4808-BF9D-8B20-8D88A02B27C1}"/>
              </a:ext>
            </a:extLst>
          </p:cNvPr>
          <p:cNvSpPr>
            <a:spLocks noGrp="1"/>
          </p:cNvSpPr>
          <p:nvPr>
            <p:ph idx="1"/>
          </p:nvPr>
        </p:nvSpPr>
        <p:spPr>
          <a:xfrm>
            <a:off x="918099" y="1253331"/>
            <a:ext cx="10515600" cy="4351338"/>
          </a:xfrm>
        </p:spPr>
        <p:txBody>
          <a:bodyPr>
            <a:normAutofit fontScale="70000" lnSpcReduction="20000"/>
          </a:bodyPr>
          <a:lstStyle/>
          <a:p>
            <a:r>
              <a:rPr lang="en-US" dirty="0"/>
              <a:t>AP Coordinator	Ada Rodriguez			(BPO’s)R-Z/WB Mason					adrodrig@kean.edu 			(BPO &amp; PO’s 2022)</a:t>
            </a:r>
          </a:p>
          <a:p>
            <a:pPr marL="0" indent="0">
              <a:buNone/>
            </a:pPr>
            <a:r>
              <a:rPr lang="en-US" dirty="0"/>
              <a:t>			(908) 737-3154</a:t>
            </a:r>
          </a:p>
          <a:p>
            <a:pPr marL="0" indent="0">
              <a:buNone/>
            </a:pPr>
            <a:r>
              <a:rPr lang="en-US" b="1" dirty="0"/>
              <a:t>BPOs	</a:t>
            </a:r>
            <a:r>
              <a:rPr lang="en-US" dirty="0"/>
              <a:t>		 </a:t>
            </a:r>
          </a:p>
          <a:p>
            <a:r>
              <a:rPr lang="en-US" dirty="0"/>
              <a:t>Dina West		dwest-wil@kean.edu 	(908) 737-3152	 (BPO) Facilities &amp; Campus Planning</a:t>
            </a:r>
          </a:p>
          <a:p>
            <a:r>
              <a:rPr lang="en-US" dirty="0"/>
              <a:t>Thomas Dwyer		tdwyer@kean.edu 	(908) 737-3160	 (BPO)A-H/Amazon</a:t>
            </a:r>
          </a:p>
          <a:p>
            <a:r>
              <a:rPr lang="en-US" dirty="0"/>
              <a:t>Michael Munoz		munozmig@kean.edu	(908) 737-3157	 (BPO)I-Q /Travel</a:t>
            </a:r>
          </a:p>
          <a:p>
            <a:endParaRPr lang="en-US" dirty="0"/>
          </a:p>
          <a:p>
            <a:pPr marL="0" indent="0">
              <a:buNone/>
            </a:pPr>
            <a:r>
              <a:rPr lang="en-US" b="1" dirty="0"/>
              <a:t>POs</a:t>
            </a:r>
          </a:p>
          <a:p>
            <a:r>
              <a:rPr lang="en-US" dirty="0"/>
              <a:t>Brendan Hall		hallbren@kean.edu	(908) 737-3161	 (PO’s, odd) (Amazon /(PO’s only)</a:t>
            </a:r>
          </a:p>
          <a:p>
            <a:r>
              <a:rPr lang="en-US" dirty="0" err="1"/>
              <a:t>Xuejing</a:t>
            </a:r>
            <a:r>
              <a:rPr lang="en-US" dirty="0"/>
              <a:t> Xiao(Jane)	xiaox@kean.edu	                (908) 737-3155	 (PO’s even) (Amazon /(PO’s only)</a:t>
            </a:r>
          </a:p>
          <a:p>
            <a:endParaRPr lang="en-US" dirty="0"/>
          </a:p>
        </p:txBody>
      </p:sp>
    </p:spTree>
    <p:extLst>
      <p:ext uri="{BB962C8B-B14F-4D97-AF65-F5344CB8AC3E}">
        <p14:creationId xmlns:p14="http://schemas.microsoft.com/office/powerpoint/2010/main" val="4088221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D7EC-71D0-6892-FC53-69C4E40E3566}"/>
              </a:ext>
            </a:extLst>
          </p:cNvPr>
          <p:cNvSpPr>
            <a:spLocks noGrp="1"/>
          </p:cNvSpPr>
          <p:nvPr>
            <p:ph type="title"/>
          </p:nvPr>
        </p:nvSpPr>
        <p:spPr>
          <a:xfrm>
            <a:off x="838200" y="214205"/>
            <a:ext cx="10515600" cy="1325563"/>
          </a:xfrm>
        </p:spPr>
        <p:txBody>
          <a:bodyPr/>
          <a:lstStyle/>
          <a:p>
            <a:r>
              <a:rPr lang="en-US" b="1" dirty="0"/>
              <a:t>Additional Information </a:t>
            </a:r>
          </a:p>
        </p:txBody>
      </p:sp>
      <p:sp>
        <p:nvSpPr>
          <p:cNvPr id="3" name="Content Placeholder 2">
            <a:extLst>
              <a:ext uri="{FF2B5EF4-FFF2-40B4-BE49-F238E27FC236}">
                <a16:creationId xmlns:a16="http://schemas.microsoft.com/office/drawing/2014/main" id="{F703FF22-E9C7-5B4F-C30A-40A4F1092548}"/>
              </a:ext>
            </a:extLst>
          </p:cNvPr>
          <p:cNvSpPr>
            <a:spLocks noGrp="1"/>
          </p:cNvSpPr>
          <p:nvPr>
            <p:ph idx="1"/>
          </p:nvPr>
        </p:nvSpPr>
        <p:spPr>
          <a:xfrm>
            <a:off x="838200" y="1253331"/>
            <a:ext cx="10515600" cy="4351338"/>
          </a:xfrm>
        </p:spPr>
        <p:txBody>
          <a:bodyPr>
            <a:normAutofit fontScale="77500" lnSpcReduction="20000"/>
          </a:bodyPr>
          <a:lstStyle/>
          <a:p>
            <a:r>
              <a:rPr lang="en-US" dirty="0"/>
              <a:t>Accepted PO notification: Send monthly report to initiators of all open/outstanding PO’s under their name for review(upon request).</a:t>
            </a:r>
          </a:p>
          <a:p>
            <a:endParaRPr lang="en-US" dirty="0"/>
          </a:p>
          <a:p>
            <a:pPr marL="0" indent="0">
              <a:buNone/>
            </a:pPr>
            <a:endParaRPr lang="en-US" dirty="0"/>
          </a:p>
          <a:p>
            <a:r>
              <a:rPr lang="en-US" dirty="0"/>
              <a:t>Payments:</a:t>
            </a:r>
          </a:p>
          <a:p>
            <a:r>
              <a:rPr lang="en-US" dirty="0"/>
              <a:t>Students Refunds are processed on Tuesdays (as needed)</a:t>
            </a:r>
          </a:p>
          <a:p>
            <a:r>
              <a:rPr lang="en-US" dirty="0"/>
              <a:t>Emergency Check Runs are processed on Friday morning (as needed)</a:t>
            </a:r>
          </a:p>
          <a:p>
            <a:r>
              <a:rPr lang="en-US" dirty="0"/>
              <a:t>Regular Check Runs are processed on Thursdays which included credit card and ACH payments:</a:t>
            </a:r>
          </a:p>
          <a:p>
            <a:endParaRPr lang="en-US" dirty="0"/>
          </a:p>
          <a:p>
            <a:r>
              <a:rPr lang="en-US" dirty="0"/>
              <a:t>CC payments: Vendors who chose this payment method are sent an email with a one-time cc number to retrieve the funds for the exact payment of the original invoice intended. No additional fees should be included, or transaction will be declined</a:t>
            </a:r>
          </a:p>
          <a:p>
            <a:endParaRPr lang="en-US" dirty="0"/>
          </a:p>
        </p:txBody>
      </p:sp>
    </p:spTree>
    <p:extLst>
      <p:ext uri="{BB962C8B-B14F-4D97-AF65-F5344CB8AC3E}">
        <p14:creationId xmlns:p14="http://schemas.microsoft.com/office/powerpoint/2010/main" val="1572638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Online Credit Card Payments</a:t>
            </a:r>
          </a:p>
        </p:txBody>
      </p:sp>
      <p:sp>
        <p:nvSpPr>
          <p:cNvPr id="5" name="Content Placeholder 4"/>
          <p:cNvSpPr>
            <a:spLocks noGrp="1"/>
          </p:cNvSpPr>
          <p:nvPr>
            <p:ph idx="1"/>
          </p:nvPr>
        </p:nvSpPr>
        <p:spPr>
          <a:xfrm>
            <a:off x="1431636" y="1825625"/>
            <a:ext cx="9922164" cy="2977284"/>
          </a:xfrm>
        </p:spPr>
        <p:txBody>
          <a:bodyPr/>
          <a:lstStyle/>
          <a:p>
            <a:r>
              <a:rPr lang="en-US" dirty="0"/>
              <a:t>Only when an online vendor does not accept checks/ACH/Wire transfers as payments</a:t>
            </a:r>
          </a:p>
          <a:p>
            <a:r>
              <a:rPr lang="en-US" dirty="0"/>
              <a:t>Discuss credit card payment with Accounts Payable (AP)</a:t>
            </a:r>
          </a:p>
          <a:p>
            <a:r>
              <a:rPr lang="en-US" dirty="0"/>
              <a:t>Enter a requisition for a Purchase Order (PO)</a:t>
            </a:r>
          </a:p>
          <a:p>
            <a:r>
              <a:rPr lang="en-US" dirty="0"/>
              <a:t>Once PO is processed, reach out to AP to have payment issued via credit card directly to the vendor</a:t>
            </a:r>
          </a:p>
        </p:txBody>
      </p:sp>
    </p:spTree>
    <p:extLst>
      <p:ext uri="{BB962C8B-B14F-4D97-AF65-F5344CB8AC3E}">
        <p14:creationId xmlns:p14="http://schemas.microsoft.com/office/powerpoint/2010/main" val="13859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QUESTIONS?</a:t>
            </a:r>
          </a:p>
        </p:txBody>
      </p:sp>
      <p:pic>
        <p:nvPicPr>
          <p:cNvPr id="5" name="Picture 4" descr="Stock Image Vector - Question Mark by Randomystick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967" y="1118467"/>
            <a:ext cx="3807067" cy="3550948"/>
          </a:xfrm>
          <a:prstGeom prst="rect">
            <a:avLst/>
          </a:prstGeom>
        </p:spPr>
      </p:pic>
    </p:spTree>
    <p:extLst>
      <p:ext uri="{BB962C8B-B14F-4D97-AF65-F5344CB8AC3E}">
        <p14:creationId xmlns:p14="http://schemas.microsoft.com/office/powerpoint/2010/main" val="171711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911E-9859-47C4-86E0-12DFC4416B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34774EE-CB91-4C81-B091-2F0594DCF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 y="-23961"/>
            <a:ext cx="12234597" cy="6881961"/>
          </a:xfrm>
        </p:spPr>
      </p:pic>
      <p:sp>
        <p:nvSpPr>
          <p:cNvPr id="6" name="TextBox 5">
            <a:extLst>
              <a:ext uri="{FF2B5EF4-FFF2-40B4-BE49-F238E27FC236}">
                <a16:creationId xmlns:a16="http://schemas.microsoft.com/office/drawing/2014/main" id="{AB4D6A02-C190-42A9-8B47-CC77857FE625}"/>
              </a:ext>
            </a:extLst>
          </p:cNvPr>
          <p:cNvSpPr txBox="1"/>
          <p:nvPr/>
        </p:nvSpPr>
        <p:spPr>
          <a:xfrm>
            <a:off x="430306" y="236668"/>
            <a:ext cx="11295529" cy="769441"/>
          </a:xfrm>
          <a:prstGeom prst="rect">
            <a:avLst/>
          </a:prstGeom>
          <a:noFill/>
        </p:spPr>
        <p:txBody>
          <a:bodyPr wrap="square" rtlCol="0">
            <a:spAutoFit/>
          </a:bodyPr>
          <a:lstStyle/>
          <a:p>
            <a:r>
              <a:rPr lang="en-US" sz="4400" b="1" dirty="0">
                <a:latin typeface="+mj-lt"/>
              </a:rPr>
              <a:t>Budget Self Service – Budget Adjustment</a:t>
            </a:r>
          </a:p>
        </p:txBody>
      </p:sp>
      <p:sp>
        <p:nvSpPr>
          <p:cNvPr id="7" name="TextBox 6">
            <a:extLst>
              <a:ext uri="{FF2B5EF4-FFF2-40B4-BE49-F238E27FC236}">
                <a16:creationId xmlns:a16="http://schemas.microsoft.com/office/drawing/2014/main" id="{165230EE-5584-4348-9089-EDAB72D5AC96}"/>
              </a:ext>
            </a:extLst>
          </p:cNvPr>
          <p:cNvSpPr txBox="1"/>
          <p:nvPr/>
        </p:nvSpPr>
        <p:spPr>
          <a:xfrm>
            <a:off x="0" y="883797"/>
            <a:ext cx="4708504" cy="5355312"/>
          </a:xfrm>
          <a:prstGeom prst="rect">
            <a:avLst/>
          </a:prstGeom>
          <a:noFill/>
        </p:spPr>
        <p:txBody>
          <a:bodyPr wrap="square" rtlCol="0">
            <a:spAutoFit/>
          </a:bodyPr>
          <a:lstStyle/>
          <a:p>
            <a:r>
              <a:rPr lang="en-US" i="1" u="sng" dirty="0">
                <a:hlinkClick r:id="rId3"/>
              </a:rPr>
              <a:t>How to Request a Budget Adjustment</a:t>
            </a:r>
            <a:endParaRPr lang="en-US" i="1" u="sng" dirty="0"/>
          </a:p>
          <a:p>
            <a:pPr marL="342900" indent="-342900">
              <a:buFont typeface="+mj-lt"/>
              <a:buAutoNum type="arabicPeriod"/>
            </a:pPr>
            <a:r>
              <a:rPr lang="en-US" dirty="0"/>
              <a:t>Once you are in your cost center, select Budget Adjustment</a:t>
            </a:r>
          </a:p>
          <a:p>
            <a:pPr marL="342900" indent="-342900">
              <a:buFont typeface="+mj-lt"/>
              <a:buAutoNum type="arabicPeriod"/>
            </a:pPr>
            <a:r>
              <a:rPr lang="en-US" dirty="0"/>
              <a:t>Add Reason for Budget Adjustment</a:t>
            </a:r>
          </a:p>
          <a:p>
            <a:pPr marL="342900" indent="-342900">
              <a:buFont typeface="+mj-lt"/>
              <a:buAutoNum type="arabicPeriod"/>
            </a:pPr>
            <a:r>
              <a:rPr lang="en-US" dirty="0"/>
              <a:t>Select Next</a:t>
            </a:r>
          </a:p>
          <a:p>
            <a:pPr marL="342900" indent="-342900">
              <a:buFont typeface="+mj-lt"/>
              <a:buAutoNum type="arabicPeriod"/>
            </a:pPr>
            <a:r>
              <a:rPr lang="en-US" dirty="0"/>
              <a:t>Drag the account to move funds from</a:t>
            </a:r>
          </a:p>
          <a:p>
            <a:pPr marL="342900" indent="-342900">
              <a:buFont typeface="+mj-lt"/>
              <a:buAutoNum type="arabicPeriod"/>
            </a:pPr>
            <a:r>
              <a:rPr lang="en-US" dirty="0"/>
              <a:t>Enter the Amount</a:t>
            </a:r>
          </a:p>
          <a:p>
            <a:pPr marL="342900" indent="-342900">
              <a:buFont typeface="+mj-lt"/>
              <a:buAutoNum type="arabicPeriod"/>
            </a:pPr>
            <a:r>
              <a:rPr lang="en-US" dirty="0"/>
              <a:t>Drag the account to move funds to</a:t>
            </a:r>
          </a:p>
          <a:p>
            <a:pPr marL="342900" indent="-342900">
              <a:buFont typeface="+mj-lt"/>
              <a:buAutoNum type="arabicPeriod"/>
            </a:pPr>
            <a:r>
              <a:rPr lang="en-US" dirty="0"/>
              <a:t>Enter the Amount</a:t>
            </a:r>
          </a:p>
          <a:p>
            <a:pPr marL="342900" indent="-342900">
              <a:buFont typeface="+mj-lt"/>
              <a:buAutoNum type="arabicPeriod"/>
            </a:pPr>
            <a:r>
              <a:rPr lang="en-US" dirty="0"/>
              <a:t>Click Next </a:t>
            </a:r>
          </a:p>
          <a:p>
            <a:pPr marL="342900" indent="-342900">
              <a:buFont typeface="+mj-lt"/>
              <a:buAutoNum type="arabicPeriod"/>
            </a:pPr>
            <a:r>
              <a:rPr lang="en-US" dirty="0"/>
              <a:t>Click Submit</a:t>
            </a:r>
          </a:p>
          <a:p>
            <a:pPr marL="342900" indent="-342900">
              <a:buFont typeface="+mj-lt"/>
              <a:buAutoNum type="arabicPeriod"/>
            </a:pPr>
            <a:endParaRPr lang="en-US" dirty="0"/>
          </a:p>
          <a:p>
            <a:r>
              <a:rPr lang="en-US" dirty="0"/>
              <a:t>Budget Adjustments </a:t>
            </a:r>
            <a:r>
              <a:rPr lang="en-US" b="1" dirty="0"/>
              <a:t>Not Allowed </a:t>
            </a:r>
            <a:r>
              <a:rPr lang="en-US" dirty="0"/>
              <a:t>in Self-service</a:t>
            </a:r>
          </a:p>
          <a:p>
            <a:pPr marL="285750" indent="-285750">
              <a:buFont typeface="Arial" panose="020B0604020202020204" pitchFamily="34" charset="0"/>
              <a:buChar char="•"/>
            </a:pPr>
            <a:r>
              <a:rPr lang="en-US" dirty="0"/>
              <a:t>Salary Accounts 51XX</a:t>
            </a:r>
          </a:p>
          <a:p>
            <a:pPr marL="285750" indent="-285750">
              <a:buFont typeface="Arial" panose="020B0604020202020204" pitchFamily="34" charset="0"/>
              <a:buChar char="•"/>
            </a:pPr>
            <a:r>
              <a:rPr lang="en-US" dirty="0"/>
              <a:t>Between Cost Centers</a:t>
            </a:r>
          </a:p>
          <a:p>
            <a:pPr marL="285750" indent="-285750">
              <a:buFont typeface="Arial" panose="020B0604020202020204" pitchFamily="34" charset="0"/>
              <a:buChar char="•"/>
            </a:pPr>
            <a:r>
              <a:rPr lang="en-US" dirty="0"/>
              <a:t>Grants</a:t>
            </a:r>
          </a:p>
          <a:p>
            <a:pPr marL="285750" indent="-285750">
              <a:buFont typeface="Arial" panose="020B0604020202020204" pitchFamily="34" charset="0"/>
              <a:buChar char="•"/>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8" name="Picture 7">
            <a:extLst>
              <a:ext uri="{FF2B5EF4-FFF2-40B4-BE49-F238E27FC236}">
                <a16:creationId xmlns:a16="http://schemas.microsoft.com/office/drawing/2014/main" id="{CFFAA5F2-CF5E-41E3-8FAC-FC93021986F2}"/>
              </a:ext>
            </a:extLst>
          </p:cNvPr>
          <p:cNvPicPr>
            <a:picLocks noChangeAspect="1"/>
          </p:cNvPicPr>
          <p:nvPr/>
        </p:nvPicPr>
        <p:blipFill>
          <a:blip r:embed="rId4"/>
          <a:stretch>
            <a:fillRect/>
          </a:stretch>
        </p:blipFill>
        <p:spPr>
          <a:xfrm>
            <a:off x="4708504" y="1343348"/>
            <a:ext cx="3226391" cy="4369724"/>
          </a:xfrm>
          <a:prstGeom prst="rect">
            <a:avLst/>
          </a:prstGeom>
        </p:spPr>
      </p:pic>
      <p:pic>
        <p:nvPicPr>
          <p:cNvPr id="9" name="Picture 8">
            <a:extLst>
              <a:ext uri="{FF2B5EF4-FFF2-40B4-BE49-F238E27FC236}">
                <a16:creationId xmlns:a16="http://schemas.microsoft.com/office/drawing/2014/main" id="{E75D4CC3-D50F-4949-8D79-D8D39DE1AEA3}"/>
              </a:ext>
            </a:extLst>
          </p:cNvPr>
          <p:cNvPicPr>
            <a:picLocks noChangeAspect="1"/>
          </p:cNvPicPr>
          <p:nvPr/>
        </p:nvPicPr>
        <p:blipFill>
          <a:blip r:embed="rId5"/>
          <a:stretch>
            <a:fillRect/>
          </a:stretch>
        </p:blipFill>
        <p:spPr>
          <a:xfrm>
            <a:off x="6518593" y="1690688"/>
            <a:ext cx="1316616" cy="335309"/>
          </a:xfrm>
          <a:prstGeom prst="rect">
            <a:avLst/>
          </a:prstGeom>
        </p:spPr>
      </p:pic>
      <p:sp>
        <p:nvSpPr>
          <p:cNvPr id="11" name="Rectangle 10">
            <a:extLst>
              <a:ext uri="{FF2B5EF4-FFF2-40B4-BE49-F238E27FC236}">
                <a16:creationId xmlns:a16="http://schemas.microsoft.com/office/drawing/2014/main" id="{E6E6D2AE-18D2-461D-B646-6C2741F292D5}"/>
              </a:ext>
            </a:extLst>
          </p:cNvPr>
          <p:cNvSpPr/>
          <p:nvPr/>
        </p:nvSpPr>
        <p:spPr>
          <a:xfrm>
            <a:off x="4916245" y="4536168"/>
            <a:ext cx="1678193" cy="591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3BED54A-1523-49EA-815A-66B1D88CE799}"/>
              </a:ext>
            </a:extLst>
          </p:cNvPr>
          <p:cNvPicPr>
            <a:picLocks noChangeAspect="1"/>
          </p:cNvPicPr>
          <p:nvPr/>
        </p:nvPicPr>
        <p:blipFill>
          <a:blip r:embed="rId6"/>
          <a:stretch>
            <a:fillRect/>
          </a:stretch>
        </p:blipFill>
        <p:spPr>
          <a:xfrm>
            <a:off x="8089325" y="883797"/>
            <a:ext cx="3518591" cy="5915183"/>
          </a:xfrm>
          <a:prstGeom prst="rect">
            <a:avLst/>
          </a:prstGeom>
        </p:spPr>
      </p:pic>
      <p:sp>
        <p:nvSpPr>
          <p:cNvPr id="13" name="Rectangle 12">
            <a:extLst>
              <a:ext uri="{FF2B5EF4-FFF2-40B4-BE49-F238E27FC236}">
                <a16:creationId xmlns:a16="http://schemas.microsoft.com/office/drawing/2014/main" id="{0AAB55D3-AB09-4B0D-AA2D-657AB68856E8}"/>
              </a:ext>
            </a:extLst>
          </p:cNvPr>
          <p:cNvSpPr/>
          <p:nvPr/>
        </p:nvSpPr>
        <p:spPr>
          <a:xfrm>
            <a:off x="9009523" y="6239109"/>
            <a:ext cx="1662063" cy="253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7F9D91-70A5-4F1E-83DC-F4C76B69DBCF}"/>
              </a:ext>
            </a:extLst>
          </p:cNvPr>
          <p:cNvSpPr/>
          <p:nvPr/>
        </p:nvSpPr>
        <p:spPr>
          <a:xfrm>
            <a:off x="8089325" y="1799096"/>
            <a:ext cx="1662063" cy="253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A60991-747D-463A-A2DF-A9DC40BE0CDA}"/>
              </a:ext>
            </a:extLst>
          </p:cNvPr>
          <p:cNvSpPr/>
          <p:nvPr/>
        </p:nvSpPr>
        <p:spPr>
          <a:xfrm>
            <a:off x="8089325" y="3589709"/>
            <a:ext cx="1662063" cy="253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0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911E-9859-47C4-86E0-12DFC4416B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34774EE-CB91-4C81-B091-2F0594DCF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 y="-23961"/>
            <a:ext cx="12234597" cy="6881961"/>
          </a:xfrm>
        </p:spPr>
      </p:pic>
      <p:sp>
        <p:nvSpPr>
          <p:cNvPr id="6" name="TextBox 5">
            <a:extLst>
              <a:ext uri="{FF2B5EF4-FFF2-40B4-BE49-F238E27FC236}">
                <a16:creationId xmlns:a16="http://schemas.microsoft.com/office/drawing/2014/main" id="{AB4D6A02-C190-42A9-8B47-CC77857FE625}"/>
              </a:ext>
            </a:extLst>
          </p:cNvPr>
          <p:cNvSpPr txBox="1"/>
          <p:nvPr/>
        </p:nvSpPr>
        <p:spPr>
          <a:xfrm>
            <a:off x="430306" y="236668"/>
            <a:ext cx="11295529" cy="769441"/>
          </a:xfrm>
          <a:prstGeom prst="rect">
            <a:avLst/>
          </a:prstGeom>
          <a:noFill/>
        </p:spPr>
        <p:txBody>
          <a:bodyPr wrap="square" rtlCol="0">
            <a:spAutoFit/>
          </a:bodyPr>
          <a:lstStyle/>
          <a:p>
            <a:r>
              <a:rPr lang="en-US" sz="4400" b="1" dirty="0">
                <a:latin typeface="+mj-lt"/>
              </a:rPr>
              <a:t>Budget Self Service – Helpful Links</a:t>
            </a:r>
          </a:p>
        </p:txBody>
      </p:sp>
      <p:sp>
        <p:nvSpPr>
          <p:cNvPr id="3" name="TextBox 2">
            <a:extLst>
              <a:ext uri="{FF2B5EF4-FFF2-40B4-BE49-F238E27FC236}">
                <a16:creationId xmlns:a16="http://schemas.microsoft.com/office/drawing/2014/main" id="{56C0796A-7E4C-40F5-BC6C-2EA715C71C9A}"/>
              </a:ext>
            </a:extLst>
          </p:cNvPr>
          <p:cNvSpPr txBox="1"/>
          <p:nvPr/>
        </p:nvSpPr>
        <p:spPr>
          <a:xfrm>
            <a:off x="466165" y="1054249"/>
            <a:ext cx="11023002" cy="4647426"/>
          </a:xfrm>
          <a:prstGeom prst="rect">
            <a:avLst/>
          </a:prstGeom>
          <a:noFill/>
        </p:spPr>
        <p:txBody>
          <a:bodyPr wrap="square" rtlCol="0">
            <a:spAutoFit/>
          </a:bodyPr>
          <a:lstStyle/>
          <a:p>
            <a:r>
              <a:rPr lang="en-US" sz="2000" dirty="0"/>
              <a:t>Self Service Login Link – </a:t>
            </a:r>
            <a:r>
              <a:rPr lang="en-US" sz="2000" dirty="0">
                <a:hlinkClick r:id="rId3"/>
              </a:rPr>
              <a:t>https://selfservice.kean.edu/Student</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algn="just"/>
            <a:r>
              <a:rPr lang="en-US" sz="2000" b="1" u="sng" dirty="0"/>
              <a:t>Budget Office Website Links:</a:t>
            </a:r>
          </a:p>
          <a:p>
            <a:endParaRPr lang="en-US" dirty="0"/>
          </a:p>
          <a:p>
            <a:pPr marL="285750" indent="-285750">
              <a:buFont typeface="Arial" panose="020B0604020202020204" pitchFamily="34" charset="0"/>
              <a:buChar char="•"/>
            </a:pPr>
            <a:r>
              <a:rPr lang="en-US" dirty="0"/>
              <a:t>Chart of Accounts – with descriptions of use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New Cost Center Budget Set-up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Budget Amendment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New Cost Center Request Form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407F1CB3-7819-431D-BE27-AE184CFA855A}"/>
              </a:ext>
            </a:extLst>
          </p:cNvPr>
          <p:cNvPicPr>
            <a:picLocks noChangeAspect="1"/>
          </p:cNvPicPr>
          <p:nvPr/>
        </p:nvPicPr>
        <p:blipFill>
          <a:blip r:embed="rId4"/>
          <a:stretch>
            <a:fillRect/>
          </a:stretch>
        </p:blipFill>
        <p:spPr>
          <a:xfrm>
            <a:off x="6322660" y="1543598"/>
            <a:ext cx="3568350" cy="4464549"/>
          </a:xfrm>
          <a:prstGeom prst="rect">
            <a:avLst/>
          </a:prstGeom>
        </p:spPr>
      </p:pic>
      <p:cxnSp>
        <p:nvCxnSpPr>
          <p:cNvPr id="10" name="Straight Arrow Connector 9">
            <a:extLst>
              <a:ext uri="{FF2B5EF4-FFF2-40B4-BE49-F238E27FC236}">
                <a16:creationId xmlns:a16="http://schemas.microsoft.com/office/drawing/2014/main" id="{49A0A58D-2FA7-4445-A009-35611478A40B}"/>
              </a:ext>
            </a:extLst>
          </p:cNvPr>
          <p:cNvCxnSpPr/>
          <p:nvPr/>
        </p:nvCxnSpPr>
        <p:spPr>
          <a:xfrm flipV="1">
            <a:off x="4991548" y="2549562"/>
            <a:ext cx="1602890" cy="4733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787A9DCC-8174-4403-927A-32BB34B47B1D}"/>
              </a:ext>
            </a:extLst>
          </p:cNvPr>
          <p:cNvCxnSpPr>
            <a:cxnSpLocks/>
          </p:cNvCxnSpPr>
          <p:nvPr/>
        </p:nvCxnSpPr>
        <p:spPr>
          <a:xfrm flipV="1">
            <a:off x="4054214" y="3022899"/>
            <a:ext cx="2540224" cy="5830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4E4A956C-2A6D-455F-815C-A6F2025EE8A0}"/>
              </a:ext>
            </a:extLst>
          </p:cNvPr>
          <p:cNvCxnSpPr>
            <a:cxnSpLocks/>
          </p:cNvCxnSpPr>
          <p:nvPr/>
        </p:nvCxnSpPr>
        <p:spPr>
          <a:xfrm>
            <a:off x="2926454" y="4079270"/>
            <a:ext cx="3667984" cy="1377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BA1EA929-BB7B-4A4D-8024-D278285EBA3D}"/>
              </a:ext>
            </a:extLst>
          </p:cNvPr>
          <p:cNvCxnSpPr>
            <a:cxnSpLocks/>
          </p:cNvCxnSpPr>
          <p:nvPr/>
        </p:nvCxnSpPr>
        <p:spPr>
          <a:xfrm>
            <a:off x="3782436" y="4692762"/>
            <a:ext cx="2672152" cy="10089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358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113184"/>
            <a:ext cx="9915939" cy="5063779"/>
          </a:xfrm>
        </p:spPr>
        <p:txBody>
          <a:bodyPr>
            <a:normAutofit/>
          </a:bodyPr>
          <a:lstStyle/>
          <a:p>
            <a:pPr marL="0" indent="0">
              <a:lnSpc>
                <a:spcPct val="100000"/>
              </a:lnSpc>
              <a:spcBef>
                <a:spcPts val="1200"/>
              </a:spcBef>
              <a:spcAft>
                <a:spcPts val="1200"/>
              </a:spcAft>
              <a:buNone/>
            </a:pPr>
            <a:r>
              <a:rPr lang="en-US" dirty="0"/>
              <a:t>1. Up to $25,000.00: No competitive quotes required. </a:t>
            </a:r>
          </a:p>
          <a:p>
            <a:pPr marL="0" indent="0">
              <a:lnSpc>
                <a:spcPct val="100000"/>
              </a:lnSpc>
              <a:spcBef>
                <a:spcPts val="0"/>
              </a:spcBef>
              <a:buNone/>
            </a:pPr>
            <a:r>
              <a:rPr lang="en-US" dirty="0"/>
              <a:t>2. $25,000.01 – $100,000.00: Three (3) written quotes are required. </a:t>
            </a:r>
          </a:p>
          <a:p>
            <a:pPr>
              <a:lnSpc>
                <a:spcPct val="100000"/>
              </a:lnSpc>
              <a:spcBef>
                <a:spcPts val="0"/>
              </a:spcBef>
            </a:pPr>
            <a:r>
              <a:rPr lang="en-US" sz="2400" dirty="0"/>
              <a:t>Quotes are not required for Professional Service Agreements or for other goods and services</a:t>
            </a:r>
          </a:p>
          <a:p>
            <a:pPr>
              <a:lnSpc>
                <a:spcPct val="100000"/>
              </a:lnSpc>
              <a:spcBef>
                <a:spcPts val="0"/>
              </a:spcBef>
            </a:pPr>
            <a:r>
              <a:rPr lang="en-US" sz="2400" dirty="0"/>
              <a:t>Departments must submit quotes along with the Competitive Quote Form. </a:t>
            </a:r>
          </a:p>
          <a:p>
            <a:pPr marL="0" indent="0">
              <a:lnSpc>
                <a:spcPct val="100000"/>
              </a:lnSpc>
              <a:spcBef>
                <a:spcPts val="1200"/>
              </a:spcBef>
              <a:buNone/>
            </a:pPr>
            <a:r>
              <a:rPr lang="en-US" dirty="0"/>
              <a:t>3. Over Bid Threshold University Wide: Formal advertised bid will be coordinated through the </a:t>
            </a:r>
            <a:r>
              <a:rPr lang="en-US" dirty="0" err="1"/>
              <a:t>UPBS</a:t>
            </a:r>
            <a:r>
              <a:rPr lang="en-US" dirty="0"/>
              <a:t> or a bid waiver will be required.</a:t>
            </a:r>
            <a:r>
              <a:rPr lang="en-US" b="1" dirty="0"/>
              <a:t> </a:t>
            </a:r>
          </a:p>
          <a:p>
            <a:pPr marL="0" indent="0">
              <a:lnSpc>
                <a:spcPct val="100000"/>
              </a:lnSpc>
              <a:spcBef>
                <a:spcPts val="1200"/>
              </a:spcBef>
              <a:buNone/>
            </a:pPr>
            <a:r>
              <a:rPr lang="en-US" b="1" dirty="0"/>
              <a:t>*All totals are annual University-wide aggregate values</a:t>
            </a:r>
          </a:p>
          <a:p>
            <a:pPr marL="0" indent="0">
              <a:lnSpc>
                <a:spcPct val="100000"/>
              </a:lnSpc>
              <a:spcBef>
                <a:spcPts val="1200"/>
              </a:spcBef>
              <a:buNone/>
            </a:pPr>
            <a:endParaRPr lang="en-US" sz="2400" dirty="0"/>
          </a:p>
        </p:txBody>
      </p:sp>
      <p:sp>
        <p:nvSpPr>
          <p:cNvPr id="6" name="Title 5"/>
          <p:cNvSpPr>
            <a:spLocks noGrp="1"/>
          </p:cNvSpPr>
          <p:nvPr>
            <p:ph type="title"/>
          </p:nvPr>
        </p:nvSpPr>
        <p:spPr>
          <a:xfrm>
            <a:off x="838200" y="365126"/>
            <a:ext cx="10515600" cy="748058"/>
          </a:xfrm>
        </p:spPr>
        <p:txBody>
          <a:bodyPr/>
          <a:lstStyle/>
          <a:p>
            <a:r>
              <a:rPr lang="en-US" b="1" dirty="0"/>
              <a:t>New Purchase Limits &amp; Bid Thresholds</a:t>
            </a:r>
          </a:p>
        </p:txBody>
      </p:sp>
    </p:spTree>
    <p:extLst>
      <p:ext uri="{BB962C8B-B14F-4D97-AF65-F5344CB8AC3E}">
        <p14:creationId xmlns:p14="http://schemas.microsoft.com/office/powerpoint/2010/main" val="344377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27000" y="88035"/>
            <a:ext cx="10515600" cy="909200"/>
          </a:xfrm>
          <a:prstGeom prst="rect">
            <a:avLst/>
          </a:prstGeom>
          <a:noFill/>
          <a:ln>
            <a:noFill/>
          </a:ln>
        </p:spPr>
        <p:txBody>
          <a:bodyPr spcFirstLastPara="1" wrap="square" lIns="91433" tIns="45700" rIns="91433" bIns="45700" anchor="t" anchorCtr="0">
            <a:normAutofit/>
          </a:bodyPr>
          <a:lstStyle/>
          <a:p>
            <a:pPr>
              <a:spcBef>
                <a:spcPts val="0"/>
              </a:spcBef>
              <a:buClr>
                <a:schemeClr val="dk1"/>
              </a:buClr>
              <a:buSzPts val="3300"/>
            </a:pPr>
            <a:r>
              <a:rPr lang="en" b="1" dirty="0"/>
              <a:t>Purchasing Timeline: $100,000.00 or less.</a:t>
            </a:r>
            <a:endParaRPr b="1" dirty="0"/>
          </a:p>
        </p:txBody>
      </p:sp>
      <p:sp>
        <p:nvSpPr>
          <p:cNvPr id="81" name="Google Shape;81;p17"/>
          <p:cNvSpPr txBox="1">
            <a:spLocks noGrp="1"/>
          </p:cNvSpPr>
          <p:nvPr>
            <p:ph type="body" idx="1"/>
          </p:nvPr>
        </p:nvSpPr>
        <p:spPr>
          <a:xfrm>
            <a:off x="750184" y="997235"/>
            <a:ext cx="10425815" cy="4645891"/>
          </a:xfrm>
          <a:prstGeom prst="rect">
            <a:avLst/>
          </a:prstGeom>
          <a:noFill/>
          <a:ln>
            <a:noFill/>
          </a:ln>
        </p:spPr>
        <p:txBody>
          <a:bodyPr spcFirstLastPara="1" vert="horz" wrap="square" lIns="91433" tIns="45700" rIns="91433" bIns="45700" rtlCol="0" anchor="t" anchorCtr="0">
            <a:normAutofit fontScale="77500" lnSpcReduction="20000"/>
          </a:bodyPr>
          <a:lstStyle/>
          <a:p>
            <a:pPr marL="507987" indent="-499521">
              <a:spcBef>
                <a:spcPts val="0"/>
              </a:spcBef>
              <a:buClr>
                <a:schemeClr val="dk1"/>
              </a:buClr>
              <a:buSzPts val="2100"/>
              <a:buAutoNum type="arabicPeriod"/>
            </a:pPr>
            <a:r>
              <a:rPr lang="en" dirty="0"/>
              <a:t>Obtain quotes. Three required for most purchases between $25,000.01 and $100,000.00. </a:t>
            </a:r>
          </a:p>
          <a:p>
            <a:pPr marL="507987" indent="-499521">
              <a:spcBef>
                <a:spcPts val="0"/>
              </a:spcBef>
              <a:buClr>
                <a:schemeClr val="dk1"/>
              </a:buClr>
              <a:buSzPts val="2100"/>
              <a:buAutoNum type="arabicPeriod"/>
            </a:pPr>
            <a:endParaRPr lang="en" dirty="0"/>
          </a:p>
          <a:p>
            <a:pPr marL="507987" indent="-499521">
              <a:spcBef>
                <a:spcPts val="0"/>
              </a:spcBef>
              <a:buClr>
                <a:schemeClr val="dk1"/>
              </a:buClr>
              <a:buSzPts val="2100"/>
              <a:buAutoNum type="arabicPeriod"/>
            </a:pPr>
            <a:r>
              <a:rPr lang="en" dirty="0"/>
              <a:t>Check your Budget. </a:t>
            </a:r>
            <a:endParaRPr dirty="0"/>
          </a:p>
          <a:p>
            <a:pPr marL="507987" indent="-499521">
              <a:spcBef>
                <a:spcPts val="1067"/>
              </a:spcBef>
              <a:buClr>
                <a:schemeClr val="dk1"/>
              </a:buClr>
              <a:buSzPts val="2100"/>
              <a:buAutoNum type="arabicPeriod"/>
            </a:pPr>
            <a:r>
              <a:rPr lang="en" dirty="0"/>
              <a:t>Submit requisition in the Ellucian System with supporting documentation (i.e. W-9, agreement, quote, NJ BRC, etc.).</a:t>
            </a:r>
            <a:endParaRPr dirty="0"/>
          </a:p>
          <a:p>
            <a:pPr marL="507987" indent="-499521">
              <a:spcBef>
                <a:spcPts val="1067"/>
              </a:spcBef>
              <a:buClr>
                <a:schemeClr val="dk1"/>
              </a:buClr>
              <a:buSzPts val="2100"/>
              <a:buAutoNum type="arabicPeriod"/>
            </a:pPr>
            <a:r>
              <a:rPr lang="en" dirty="0"/>
              <a:t>Obtain required approvals. </a:t>
            </a:r>
          </a:p>
          <a:p>
            <a:pPr marL="507987" indent="-499521">
              <a:spcBef>
                <a:spcPts val="1067"/>
              </a:spcBef>
              <a:buClr>
                <a:schemeClr val="dk1"/>
              </a:buClr>
              <a:buSzPts val="2100"/>
              <a:buAutoNum type="arabicPeriod"/>
            </a:pPr>
            <a:r>
              <a:rPr lang="en-US" dirty="0"/>
              <a:t>No purchase will be permitted without a Purchase Order (PO), including reimbursement.</a:t>
            </a:r>
            <a:endParaRPr dirty="0"/>
          </a:p>
          <a:p>
            <a:pPr marL="507987" indent="-499521">
              <a:spcBef>
                <a:spcPts val="1067"/>
              </a:spcBef>
              <a:buClr>
                <a:schemeClr val="dk1"/>
              </a:buClr>
              <a:buSzPts val="2100"/>
              <a:buAutoNum type="arabicPeriod"/>
            </a:pPr>
            <a:r>
              <a:rPr lang="en" dirty="0"/>
              <a:t>Purchase Order approved and sent to the requesting department. </a:t>
            </a:r>
            <a:endParaRPr dirty="0"/>
          </a:p>
          <a:p>
            <a:pPr marL="507987" indent="-499521">
              <a:spcBef>
                <a:spcPts val="1067"/>
              </a:spcBef>
              <a:buClr>
                <a:schemeClr val="dk1"/>
              </a:buClr>
              <a:buSzPts val="2100"/>
              <a:buAutoNum type="arabicPeriod"/>
            </a:pPr>
            <a:r>
              <a:rPr lang="en" dirty="0"/>
              <a:t>Purchase may be made. </a:t>
            </a:r>
          </a:p>
          <a:p>
            <a:pPr marL="507987" indent="-499521">
              <a:spcBef>
                <a:spcPts val="1067"/>
              </a:spcBef>
              <a:buClr>
                <a:schemeClr val="dk1"/>
              </a:buClr>
              <a:buSzPts val="2100"/>
              <a:buAutoNum type="arabicPeriod"/>
            </a:pPr>
            <a:r>
              <a:rPr lang="en" dirty="0"/>
              <a:t>Once goods/services are delivered, department accepts Purchase Order in PORC.</a:t>
            </a:r>
            <a:endParaRPr dirty="0"/>
          </a:p>
          <a:p>
            <a:pPr marL="507987" indent="-499521">
              <a:spcBef>
                <a:spcPts val="1067"/>
              </a:spcBef>
              <a:buClr>
                <a:schemeClr val="dk1"/>
              </a:buClr>
              <a:buSzPts val="2100"/>
              <a:buAutoNum type="arabicPeriod"/>
            </a:pPr>
            <a:r>
              <a:rPr lang="en" dirty="0"/>
              <a:t>Invoice sent to Accounts Payable so that the vendor can be paid. </a:t>
            </a:r>
            <a:endParaRPr dirty="0"/>
          </a:p>
          <a:p>
            <a:pPr marL="507987" indent="-321725">
              <a:spcBef>
                <a:spcPts val="1067"/>
              </a:spcBef>
              <a:spcAft>
                <a:spcPts val="1600"/>
              </a:spcAft>
              <a:buClr>
                <a:schemeClr val="dk1"/>
              </a:buClr>
              <a:buSzPts val="2100"/>
              <a:buNone/>
            </a:pPr>
            <a:endParaRPr dirty="0"/>
          </a:p>
        </p:txBody>
      </p:sp>
      <p:sp>
        <p:nvSpPr>
          <p:cNvPr id="82" name="Google Shape;82;p17"/>
          <p:cNvSpPr/>
          <p:nvPr/>
        </p:nvSpPr>
        <p:spPr>
          <a:xfrm rot="10800000">
            <a:off x="4478000" y="3969380"/>
            <a:ext cx="1618000" cy="386800"/>
          </a:xfrm>
          <a:prstGeom prst="rightArrow">
            <a:avLst>
              <a:gd name="adj1" fmla="val 50000"/>
              <a:gd name="adj2" fmla="val 5000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355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5170</Words>
  <Application>Microsoft Office PowerPoint</Application>
  <PresentationFormat>Widescreen</PresentationFormat>
  <Paragraphs>476</Paragraphs>
  <Slides>57</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Arial</vt:lpstr>
      <vt:lpstr>Calibri</vt:lpstr>
      <vt:lpstr>Calibri Light</vt:lpstr>
      <vt:lpstr>Century Gothic</vt:lpstr>
      <vt:lpstr>Wingdings</vt:lpstr>
      <vt:lpstr>Wingdings 3</vt:lpstr>
      <vt:lpstr>1_Office Theme</vt:lpstr>
      <vt:lpstr>Acrobat Document</vt:lpstr>
      <vt:lpstr> Ellucian Distributed Financials Part I – Rules and Procedures for Procurement</vt:lpstr>
      <vt:lpstr>Speakers</vt:lpstr>
      <vt:lpstr>Procure to Pay</vt:lpstr>
      <vt:lpstr>PowerPoint Presentation</vt:lpstr>
      <vt:lpstr>PowerPoint Presentation</vt:lpstr>
      <vt:lpstr>PowerPoint Presentation</vt:lpstr>
      <vt:lpstr>PowerPoint Presentation</vt:lpstr>
      <vt:lpstr>New Purchase Limits &amp; Bid Thresholds</vt:lpstr>
      <vt:lpstr>Purchasing Timeline: $100,000.00 or less.</vt:lpstr>
      <vt:lpstr>Purchases Above $100,000.00</vt:lpstr>
      <vt:lpstr>Bid Process re: Purchases Above $100,000.00</vt:lpstr>
      <vt:lpstr>Sample W-9 Form</vt:lpstr>
      <vt:lpstr>Increased Threshold for NJ Business Registration Certificate  Requirement</vt:lpstr>
      <vt:lpstr>Sample NJ Business Registration Certificate       (NJ BRC)</vt:lpstr>
      <vt:lpstr>Amazon Business</vt:lpstr>
      <vt:lpstr>Amazon Business (cont.)</vt:lpstr>
      <vt:lpstr>Amazon Business (cont.)</vt:lpstr>
      <vt:lpstr>What are Confirming Orders?</vt:lpstr>
      <vt:lpstr>Confirming Orders: Background</vt:lpstr>
      <vt:lpstr>Confirming Orders: Approval Process</vt:lpstr>
      <vt:lpstr>What is a Contract?</vt:lpstr>
      <vt:lpstr>Who can Sign a Contract for Kean?</vt:lpstr>
      <vt:lpstr>Signing Authority (Cont.)</vt:lpstr>
      <vt:lpstr>Contract Length</vt:lpstr>
      <vt:lpstr>PowerPoint Presentation</vt:lpstr>
      <vt:lpstr>Gourmet Dining Catering Requests </vt:lpstr>
      <vt:lpstr>Formstack Approval (for Academic and Non-Academic Units) </vt:lpstr>
      <vt:lpstr>Formstack Approval (cont):  (for Academic and Non-Academic Units) </vt:lpstr>
      <vt:lpstr>Non-Gourmet Dining Catering requests   </vt:lpstr>
      <vt:lpstr> Ellucian Distributed Financials Part II – How to Enter a Requisition</vt:lpstr>
      <vt:lpstr>PowerPoint Presentation</vt:lpstr>
      <vt:lpstr>Ellucian Distributed Financials </vt:lpstr>
      <vt:lpstr>Requisition Maintenance</vt:lpstr>
      <vt:lpstr>Requisition Maintenance Information</vt:lpstr>
      <vt:lpstr>Requisition Maintenance Information (cont.)</vt:lpstr>
      <vt:lpstr>Approval Authorization (APRV)</vt:lpstr>
      <vt:lpstr>PowerPoint Presentation</vt:lpstr>
      <vt:lpstr>Requisition Item List (RQIL)</vt:lpstr>
      <vt:lpstr>Requisition Item Maintenance (RQIM)</vt:lpstr>
      <vt:lpstr>Requisition Item Maintenance (RQIM)</vt:lpstr>
      <vt:lpstr>Approvals Needed (APRN)</vt:lpstr>
      <vt:lpstr>Requisition Inquiry Screen (RINQ)</vt:lpstr>
      <vt:lpstr>Purchase Order Inquiry (PINQ) </vt:lpstr>
      <vt:lpstr>Blanket Purchase Order Inquiry (BINQ)   </vt:lpstr>
      <vt:lpstr>PO vs BPO</vt:lpstr>
      <vt:lpstr>Purchase Order Receiving (PORC)</vt:lpstr>
      <vt:lpstr>General Accounting - AP</vt:lpstr>
      <vt:lpstr>Check run process </vt:lpstr>
      <vt:lpstr>Invoices</vt:lpstr>
      <vt:lpstr>Payment on a Purchase Order </vt:lpstr>
      <vt:lpstr>Payment on a Blanket Purchase Order </vt:lpstr>
      <vt:lpstr>Wells Fargo </vt:lpstr>
      <vt:lpstr>Checks In House</vt:lpstr>
      <vt:lpstr>General Accounting-AP </vt:lpstr>
      <vt:lpstr>Additional Information </vt:lpstr>
      <vt:lpstr>Online Credit Card Payments</vt:lpstr>
      <vt:lpstr>QUESTIONS?</vt:lpstr>
    </vt:vector>
  </TitlesOfParts>
  <Company>Kean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Yelena Khaytin</dc:creator>
  <cp:lastModifiedBy>Yelena Khaytin</cp:lastModifiedBy>
  <cp:revision>82</cp:revision>
  <dcterms:created xsi:type="dcterms:W3CDTF">2022-09-19T21:41:03Z</dcterms:created>
  <dcterms:modified xsi:type="dcterms:W3CDTF">2023-02-15T21:30:03Z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